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</p:sldMasterIdLst>
  <p:notesMasterIdLst>
    <p:notesMasterId r:id="rId242"/>
  </p:notesMasterIdLst>
  <p:handoutMasterIdLst>
    <p:handoutMasterId r:id="rId243"/>
  </p:handoutMasterIdLst>
  <p:sldIdLst>
    <p:sldId id="2152" r:id="rId2"/>
    <p:sldId id="2507" r:id="rId3"/>
    <p:sldId id="2156" r:id="rId4"/>
    <p:sldId id="2508" r:id="rId5"/>
    <p:sldId id="2509" r:id="rId6"/>
    <p:sldId id="2510" r:id="rId7"/>
    <p:sldId id="2511" r:id="rId8"/>
    <p:sldId id="2157" r:id="rId9"/>
    <p:sldId id="2506" r:id="rId10"/>
    <p:sldId id="2490" r:id="rId11"/>
    <p:sldId id="2492" r:id="rId12"/>
    <p:sldId id="2493" r:id="rId13"/>
    <p:sldId id="2494" r:id="rId14"/>
    <p:sldId id="2491" r:id="rId15"/>
    <p:sldId id="2495" r:id="rId16"/>
    <p:sldId id="2496" r:id="rId17"/>
    <p:sldId id="2497" r:id="rId18"/>
    <p:sldId id="2498" r:id="rId19"/>
    <p:sldId id="2499" r:id="rId20"/>
    <p:sldId id="2500" r:id="rId21"/>
    <p:sldId id="2501" r:id="rId22"/>
    <p:sldId id="2502" r:id="rId23"/>
    <p:sldId id="2503" r:id="rId24"/>
    <p:sldId id="2504" r:id="rId25"/>
    <p:sldId id="2505" r:id="rId26"/>
    <p:sldId id="2512" r:id="rId27"/>
    <p:sldId id="2513" r:id="rId28"/>
    <p:sldId id="2514" r:id="rId29"/>
    <p:sldId id="2515" r:id="rId30"/>
    <p:sldId id="2516" r:id="rId31"/>
    <p:sldId id="2517" r:id="rId32"/>
    <p:sldId id="2518" r:id="rId33"/>
    <p:sldId id="2519" r:id="rId34"/>
    <p:sldId id="2520" r:id="rId35"/>
    <p:sldId id="2521" r:id="rId36"/>
    <p:sldId id="2522" r:id="rId37"/>
    <p:sldId id="2523" r:id="rId38"/>
    <p:sldId id="2524" r:id="rId39"/>
    <p:sldId id="2525" r:id="rId40"/>
    <p:sldId id="2526" r:id="rId41"/>
    <p:sldId id="2527" r:id="rId42"/>
    <p:sldId id="2528" r:id="rId43"/>
    <p:sldId id="2529" r:id="rId44"/>
    <p:sldId id="2530" r:id="rId45"/>
    <p:sldId id="2531" r:id="rId46"/>
    <p:sldId id="2532" r:id="rId47"/>
    <p:sldId id="2533" r:id="rId48"/>
    <p:sldId id="2534" r:id="rId49"/>
    <p:sldId id="2536" r:id="rId50"/>
    <p:sldId id="2537" r:id="rId51"/>
    <p:sldId id="2538" r:id="rId52"/>
    <p:sldId id="2539" r:id="rId53"/>
    <p:sldId id="2540" r:id="rId54"/>
    <p:sldId id="2541" r:id="rId55"/>
    <p:sldId id="2543" r:id="rId56"/>
    <p:sldId id="2542" r:id="rId57"/>
    <p:sldId id="2544" r:id="rId58"/>
    <p:sldId id="2545" r:id="rId59"/>
    <p:sldId id="2546" r:id="rId60"/>
    <p:sldId id="2548" r:id="rId61"/>
    <p:sldId id="2547" r:id="rId62"/>
    <p:sldId id="2549" r:id="rId63"/>
    <p:sldId id="2550" r:id="rId64"/>
    <p:sldId id="2581" r:id="rId65"/>
    <p:sldId id="2582" r:id="rId66"/>
    <p:sldId id="2583" r:id="rId67"/>
    <p:sldId id="2584" r:id="rId68"/>
    <p:sldId id="2585" r:id="rId69"/>
    <p:sldId id="2586" r:id="rId70"/>
    <p:sldId id="2587" r:id="rId71"/>
    <p:sldId id="2588" r:id="rId72"/>
    <p:sldId id="2589" r:id="rId73"/>
    <p:sldId id="2590" r:id="rId74"/>
    <p:sldId id="2591" r:id="rId75"/>
    <p:sldId id="2592" r:id="rId76"/>
    <p:sldId id="2593" r:id="rId77"/>
    <p:sldId id="2594" r:id="rId78"/>
    <p:sldId id="2551" r:id="rId79"/>
    <p:sldId id="2552" r:id="rId80"/>
    <p:sldId id="2553" r:id="rId81"/>
    <p:sldId id="2554" r:id="rId82"/>
    <p:sldId id="2555" r:id="rId83"/>
    <p:sldId id="2556" r:id="rId84"/>
    <p:sldId id="2557" r:id="rId85"/>
    <p:sldId id="2558" r:id="rId86"/>
    <p:sldId id="2559" r:id="rId87"/>
    <p:sldId id="2560" r:id="rId88"/>
    <p:sldId id="2561" r:id="rId89"/>
    <p:sldId id="2562" r:id="rId90"/>
    <p:sldId id="2563" r:id="rId91"/>
    <p:sldId id="2564" r:id="rId92"/>
    <p:sldId id="2595" r:id="rId93"/>
    <p:sldId id="2565" r:id="rId94"/>
    <p:sldId id="2566" r:id="rId95"/>
    <p:sldId id="2567" r:id="rId96"/>
    <p:sldId id="2596" r:id="rId97"/>
    <p:sldId id="2568" r:id="rId98"/>
    <p:sldId id="2597" r:id="rId99"/>
    <p:sldId id="2569" r:id="rId100"/>
    <p:sldId id="2570" r:id="rId101"/>
    <p:sldId id="2598" r:id="rId102"/>
    <p:sldId id="2571" r:id="rId103"/>
    <p:sldId id="2572" r:id="rId104"/>
    <p:sldId id="2573" r:id="rId105"/>
    <p:sldId id="2574" r:id="rId106"/>
    <p:sldId id="2599" r:id="rId107"/>
    <p:sldId id="2600" r:id="rId108"/>
    <p:sldId id="2604" r:id="rId109"/>
    <p:sldId id="2601" r:id="rId110"/>
    <p:sldId id="2575" r:id="rId111"/>
    <p:sldId id="2576" r:id="rId112"/>
    <p:sldId id="2578" r:id="rId113"/>
    <p:sldId id="2577" r:id="rId114"/>
    <p:sldId id="2579" r:id="rId115"/>
    <p:sldId id="2580" r:id="rId116"/>
    <p:sldId id="2602" r:id="rId117"/>
    <p:sldId id="2603" r:id="rId118"/>
    <p:sldId id="2606" r:id="rId119"/>
    <p:sldId id="2605" r:id="rId120"/>
    <p:sldId id="2607" r:id="rId121"/>
    <p:sldId id="2608" r:id="rId122"/>
    <p:sldId id="2609" r:id="rId123"/>
    <p:sldId id="2610" r:id="rId124"/>
    <p:sldId id="2612" r:id="rId125"/>
    <p:sldId id="2613" r:id="rId126"/>
    <p:sldId id="2614" r:id="rId127"/>
    <p:sldId id="2615" r:id="rId128"/>
    <p:sldId id="2617" r:id="rId129"/>
    <p:sldId id="2616" r:id="rId130"/>
    <p:sldId id="2618" r:id="rId131"/>
    <p:sldId id="2619" r:id="rId132"/>
    <p:sldId id="2636" r:id="rId133"/>
    <p:sldId id="2620" r:id="rId134"/>
    <p:sldId id="2621" r:id="rId135"/>
    <p:sldId id="2637" r:id="rId136"/>
    <p:sldId id="2638" r:id="rId137"/>
    <p:sldId id="2639" r:id="rId138"/>
    <p:sldId id="2642" r:id="rId139"/>
    <p:sldId id="2641" r:id="rId140"/>
    <p:sldId id="2640" r:id="rId141"/>
    <p:sldId id="2643" r:id="rId142"/>
    <p:sldId id="2644" r:id="rId143"/>
    <p:sldId id="2645" r:id="rId144"/>
    <p:sldId id="2622" r:id="rId145"/>
    <p:sldId id="2633" r:id="rId146"/>
    <p:sldId id="2623" r:id="rId147"/>
    <p:sldId id="2624" r:id="rId148"/>
    <p:sldId id="2625" r:id="rId149"/>
    <p:sldId id="2626" r:id="rId150"/>
    <p:sldId id="2627" r:id="rId151"/>
    <p:sldId id="2628" r:id="rId152"/>
    <p:sldId id="2629" r:id="rId153"/>
    <p:sldId id="2630" r:id="rId154"/>
    <p:sldId id="2631" r:id="rId155"/>
    <p:sldId id="2649" r:id="rId156"/>
    <p:sldId id="2650" r:id="rId157"/>
    <p:sldId id="2651" r:id="rId158"/>
    <p:sldId id="2632" r:id="rId159"/>
    <p:sldId id="2634" r:id="rId160"/>
    <p:sldId id="2635" r:id="rId161"/>
    <p:sldId id="2646" r:id="rId162"/>
    <p:sldId id="2647" r:id="rId163"/>
    <p:sldId id="2652" r:id="rId164"/>
    <p:sldId id="2653" r:id="rId165"/>
    <p:sldId id="2654" r:id="rId166"/>
    <p:sldId id="2655" r:id="rId167"/>
    <p:sldId id="2656" r:id="rId168"/>
    <p:sldId id="2657" r:id="rId169"/>
    <p:sldId id="2658" r:id="rId170"/>
    <p:sldId id="2689" r:id="rId171"/>
    <p:sldId id="2690" r:id="rId172"/>
    <p:sldId id="2691" r:id="rId173"/>
    <p:sldId id="2692" r:id="rId174"/>
    <p:sldId id="2659" r:id="rId175"/>
    <p:sldId id="2660" r:id="rId176"/>
    <p:sldId id="2661" r:id="rId177"/>
    <p:sldId id="2688" r:id="rId178"/>
    <p:sldId id="2663" r:id="rId179"/>
    <p:sldId id="2664" r:id="rId180"/>
    <p:sldId id="2665" r:id="rId181"/>
    <p:sldId id="2666" r:id="rId182"/>
    <p:sldId id="2667" r:id="rId183"/>
    <p:sldId id="2668" r:id="rId184"/>
    <p:sldId id="2686" r:id="rId185"/>
    <p:sldId id="2669" r:id="rId186"/>
    <p:sldId id="2670" r:id="rId187"/>
    <p:sldId id="2671" r:id="rId188"/>
    <p:sldId id="2672" r:id="rId189"/>
    <p:sldId id="2675" r:id="rId190"/>
    <p:sldId id="2673" r:id="rId191"/>
    <p:sldId id="2674" r:id="rId192"/>
    <p:sldId id="2676" r:id="rId193"/>
    <p:sldId id="2677" r:id="rId194"/>
    <p:sldId id="2678" r:id="rId195"/>
    <p:sldId id="2679" r:id="rId196"/>
    <p:sldId id="2680" r:id="rId197"/>
    <p:sldId id="2681" r:id="rId198"/>
    <p:sldId id="2682" r:id="rId199"/>
    <p:sldId id="2683" r:id="rId200"/>
    <p:sldId id="2684" r:id="rId201"/>
    <p:sldId id="2695" r:id="rId202"/>
    <p:sldId id="2696" r:id="rId203"/>
    <p:sldId id="2731" r:id="rId204"/>
    <p:sldId id="2685" r:id="rId205"/>
    <p:sldId id="2693" r:id="rId206"/>
    <p:sldId id="2694" r:id="rId207"/>
    <p:sldId id="2732" r:id="rId208"/>
    <p:sldId id="2697" r:id="rId209"/>
    <p:sldId id="2698" r:id="rId210"/>
    <p:sldId id="2699" r:id="rId211"/>
    <p:sldId id="2700" r:id="rId212"/>
    <p:sldId id="2701" r:id="rId213"/>
    <p:sldId id="2703" r:id="rId214"/>
    <p:sldId id="2704" r:id="rId215"/>
    <p:sldId id="2702" r:id="rId216"/>
    <p:sldId id="2705" r:id="rId217"/>
    <p:sldId id="2706" r:id="rId218"/>
    <p:sldId id="2707" r:id="rId219"/>
    <p:sldId id="2709" r:id="rId220"/>
    <p:sldId id="2708" r:id="rId221"/>
    <p:sldId id="2710" r:id="rId222"/>
    <p:sldId id="2711" r:id="rId223"/>
    <p:sldId id="2712" r:id="rId224"/>
    <p:sldId id="2713" r:id="rId225"/>
    <p:sldId id="2714" r:id="rId226"/>
    <p:sldId id="2715" r:id="rId227"/>
    <p:sldId id="2718" r:id="rId228"/>
    <p:sldId id="2717" r:id="rId229"/>
    <p:sldId id="2719" r:id="rId230"/>
    <p:sldId id="2720" r:id="rId231"/>
    <p:sldId id="2721" r:id="rId232"/>
    <p:sldId id="2722" r:id="rId233"/>
    <p:sldId id="2723" r:id="rId234"/>
    <p:sldId id="2724" r:id="rId235"/>
    <p:sldId id="2725" r:id="rId236"/>
    <p:sldId id="2726" r:id="rId237"/>
    <p:sldId id="2727" r:id="rId238"/>
    <p:sldId id="2728" r:id="rId239"/>
    <p:sldId id="2730" r:id="rId240"/>
    <p:sldId id="2729" r:id="rId241"/>
  </p:sldIdLst>
  <p:sldSz cx="12192000" cy="6858000"/>
  <p:notesSz cx="6797675" cy="9874250"/>
  <p:custDataLst>
    <p:tags r:id="rId244"/>
  </p:custData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055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11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164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218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5272" algn="l" defTabSz="91411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2327" algn="l" defTabSz="91411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199383" algn="l" defTabSz="91411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6438" algn="l" defTabSz="91411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8" userDrawn="1">
          <p15:clr>
            <a:srgbClr val="A4A3A4"/>
          </p15:clr>
        </p15:guide>
        <p15:guide id="2" orient="horz" pos="3937" userDrawn="1">
          <p15:clr>
            <a:srgbClr val="A4A3A4"/>
          </p15:clr>
        </p15:guide>
        <p15:guide id="3" orient="horz" pos="730" userDrawn="1">
          <p15:clr>
            <a:srgbClr val="A4A3A4"/>
          </p15:clr>
        </p15:guide>
        <p15:guide id="4" pos="513" userDrawn="1">
          <p15:clr>
            <a:srgbClr val="A4A3A4"/>
          </p15:clr>
        </p15:guide>
        <p15:guide id="5" pos="7468" userDrawn="1">
          <p15:clr>
            <a:srgbClr val="A4A3A4"/>
          </p15:clr>
        </p15:guide>
        <p15:guide id="7" pos="298" userDrawn="1">
          <p15:clr>
            <a:srgbClr val="A4A3A4"/>
          </p15:clr>
        </p15:guide>
        <p15:guide id="8" pos="7344" userDrawn="1">
          <p15:clr>
            <a:srgbClr val="A4A3A4"/>
          </p15:clr>
        </p15:guide>
        <p15:guide id="9" pos="672" userDrawn="1">
          <p15:clr>
            <a:srgbClr val="A4A3A4"/>
          </p15:clr>
        </p15:guide>
        <p15:guide id="10" pos="7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EAA"/>
    <a:srgbClr val="00529C"/>
    <a:srgbClr val="80ABE0"/>
    <a:srgbClr val="F2CA58"/>
    <a:srgbClr val="399AB5"/>
    <a:srgbClr val="F4D170"/>
    <a:srgbClr val="5D829E"/>
    <a:srgbClr val="EFF3F6"/>
    <a:srgbClr val="EFF3FF"/>
    <a:srgbClr val="E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0" autoAdjust="0"/>
    <p:restoredTop sz="90802" autoAdjust="0"/>
  </p:normalViewPr>
  <p:slideViewPr>
    <p:cSldViewPr>
      <p:cViewPr varScale="1">
        <p:scale>
          <a:sx n="104" d="100"/>
          <a:sy n="104" d="100"/>
        </p:scale>
        <p:origin x="762" y="96"/>
      </p:cViewPr>
      <p:guideLst>
        <p:guide orient="horz" pos="438"/>
        <p:guide orient="horz" pos="3937"/>
        <p:guide orient="horz" pos="730"/>
        <p:guide pos="513"/>
        <p:guide pos="7468"/>
        <p:guide pos="298"/>
        <p:guide pos="7344"/>
        <p:guide pos="672"/>
        <p:guide pos="793"/>
      </p:guideLst>
    </p:cSldViewPr>
  </p:slideViewPr>
  <p:outlineViewPr>
    <p:cViewPr>
      <p:scale>
        <a:sx n="30" d="100"/>
        <a:sy n="30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  <p:sld r:id="rId70" collapse="1"/>
      <p:sld r:id="rId71" collapse="1"/>
      <p:sld r:id="rId72" collapse="1"/>
      <p:sld r:id="rId73" collapse="1"/>
      <p:sld r:id="rId74" collapse="1"/>
      <p:sld r:id="rId75" collapse="1"/>
      <p:sld r:id="rId76" collapse="1"/>
      <p:sld r:id="rId77" collapse="1"/>
      <p:sld r:id="rId78" collapse="1"/>
      <p:sld r:id="rId79" collapse="1"/>
      <p:sld r:id="rId80" collapse="1"/>
      <p:sld r:id="rId81" collapse="1"/>
      <p:sld r:id="rId82" collapse="1"/>
      <p:sld r:id="rId83" collapse="1"/>
      <p:sld r:id="rId84" collapse="1"/>
      <p:sld r:id="rId85" collapse="1"/>
      <p:sld r:id="rId86" collapse="1"/>
      <p:sld r:id="rId87" collapse="1"/>
      <p:sld r:id="rId88" collapse="1"/>
      <p:sld r:id="rId89" collapse="1"/>
      <p:sld r:id="rId90" collapse="1"/>
      <p:sld r:id="rId91" collapse="1"/>
      <p:sld r:id="rId92" collapse="1"/>
      <p:sld r:id="rId93" collapse="1"/>
      <p:sld r:id="rId94" collapse="1"/>
      <p:sld r:id="rId95" collapse="1"/>
      <p:sld r:id="rId96" collapse="1"/>
      <p:sld r:id="rId97" collapse="1"/>
      <p:sld r:id="rId98" collapse="1"/>
      <p:sld r:id="rId99" collapse="1"/>
      <p:sld r:id="rId100" collapse="1"/>
      <p:sld r:id="rId101" collapse="1"/>
      <p:sld r:id="rId102" collapse="1"/>
      <p:sld r:id="rId103" collapse="1"/>
      <p:sld r:id="rId104" collapse="1"/>
      <p:sld r:id="rId105" collapse="1"/>
      <p:sld r:id="rId106" collapse="1"/>
      <p:sld r:id="rId107" collapse="1"/>
      <p:sld r:id="rId108" collapse="1"/>
      <p:sld r:id="rId109" collapse="1"/>
      <p:sld r:id="rId110" collapse="1"/>
      <p:sld r:id="rId111" collapse="1"/>
      <p:sld r:id="rId112" collapse="1"/>
      <p:sld r:id="rId113" collapse="1"/>
      <p:sld r:id="rId114" collapse="1"/>
      <p:sld r:id="rId115" collapse="1"/>
      <p:sld r:id="rId116" collapse="1"/>
      <p:sld r:id="rId117" collapse="1"/>
      <p:sld r:id="rId118" collapse="1"/>
      <p:sld r:id="rId119" collapse="1"/>
      <p:sld r:id="rId120" collapse="1"/>
      <p:sld r:id="rId121" collapse="1"/>
      <p:sld r:id="rId122" collapse="1"/>
      <p:sld r:id="rId123" collapse="1"/>
      <p:sld r:id="rId124" collapse="1"/>
      <p:sld r:id="rId125" collapse="1"/>
      <p:sld r:id="rId126" collapse="1"/>
      <p:sld r:id="rId127" collapse="1"/>
      <p:sld r:id="rId128" collapse="1"/>
      <p:sld r:id="rId129" collapse="1"/>
      <p:sld r:id="rId130" collapse="1"/>
      <p:sld r:id="rId131" collapse="1"/>
      <p:sld r:id="rId132" collapse="1"/>
      <p:sld r:id="rId133" collapse="1"/>
      <p:sld r:id="rId134" collapse="1"/>
      <p:sld r:id="rId135" collapse="1"/>
      <p:sld r:id="rId136" collapse="1"/>
      <p:sld r:id="rId137" collapse="1"/>
      <p:sld r:id="rId138" collapse="1"/>
      <p:sld r:id="rId139" collapse="1"/>
      <p:sld r:id="rId140" collapse="1"/>
      <p:sld r:id="rId141" collapse="1"/>
      <p:sld r:id="rId142" collapse="1"/>
      <p:sld r:id="rId143" collapse="1"/>
      <p:sld r:id="rId144" collapse="1"/>
      <p:sld r:id="rId145" collapse="1"/>
      <p:sld r:id="rId146" collapse="1"/>
      <p:sld r:id="rId147" collapse="1"/>
      <p:sld r:id="rId148" collapse="1"/>
      <p:sld r:id="rId149" collapse="1"/>
      <p:sld r:id="rId150" collapse="1"/>
      <p:sld r:id="rId151" collapse="1"/>
      <p:sld r:id="rId152" collapse="1"/>
      <p:sld r:id="rId153" collapse="1"/>
      <p:sld r:id="rId154" collapse="1"/>
      <p:sld r:id="rId155" collapse="1"/>
      <p:sld r:id="rId156" collapse="1"/>
      <p:sld r:id="rId157" collapse="1"/>
      <p:sld r:id="rId158" collapse="1"/>
      <p:sld r:id="rId159" collapse="1"/>
      <p:sld r:id="rId160" collapse="1"/>
      <p:sld r:id="rId161" collapse="1"/>
      <p:sld r:id="rId162" collapse="1"/>
      <p:sld r:id="rId163" collapse="1"/>
      <p:sld r:id="rId164" collapse="1"/>
      <p:sld r:id="rId165" collapse="1"/>
      <p:sld r:id="rId166" collapse="1"/>
      <p:sld r:id="rId167" collapse="1"/>
      <p:sld r:id="rId168" collapse="1"/>
      <p:sld r:id="rId169" collapse="1"/>
      <p:sld r:id="rId170" collapse="1"/>
      <p:sld r:id="rId171" collapse="1"/>
      <p:sld r:id="rId172" collapse="1"/>
      <p:sld r:id="rId173" collapse="1"/>
      <p:sld r:id="rId174" collapse="1"/>
      <p:sld r:id="rId175" collapse="1"/>
      <p:sld r:id="rId176" collapse="1"/>
      <p:sld r:id="rId177" collapse="1"/>
      <p:sld r:id="rId178" collapse="1"/>
      <p:sld r:id="rId179" collapse="1"/>
      <p:sld r:id="rId180" collapse="1"/>
      <p:sld r:id="rId181" collapse="1"/>
      <p:sld r:id="rId182" collapse="1"/>
      <p:sld r:id="rId183" collapse="1"/>
      <p:sld r:id="rId184" collapse="1"/>
      <p:sld r:id="rId185" collapse="1"/>
      <p:sld r:id="rId186" collapse="1"/>
      <p:sld r:id="rId187" collapse="1"/>
      <p:sld r:id="rId188" collapse="1"/>
      <p:sld r:id="rId189" collapse="1"/>
      <p:sld r:id="rId190" collapse="1"/>
      <p:sld r:id="rId191" collapse="1"/>
      <p:sld r:id="rId192" collapse="1"/>
      <p:sld r:id="rId193" collapse="1"/>
      <p:sld r:id="rId194" collapse="1"/>
      <p:sld r:id="rId195" collapse="1"/>
      <p:sld r:id="rId196" collapse="1"/>
      <p:sld r:id="rId197" collapse="1"/>
      <p:sld r:id="rId198" collapse="1"/>
      <p:sld r:id="rId199" collapse="1"/>
      <p:sld r:id="rId200" collapse="1"/>
      <p:sld r:id="rId201" collapse="1"/>
      <p:sld r:id="rId202" collapse="1"/>
      <p:sld r:id="rId203" collapse="1"/>
      <p:sld r:id="rId204" collapse="1"/>
      <p:sld r:id="rId205" collapse="1"/>
      <p:sld r:id="rId206" collapse="1"/>
      <p:sld r:id="rId207" collapse="1"/>
      <p:sld r:id="rId208" collapse="1"/>
      <p:sld r:id="rId209" collapse="1"/>
      <p:sld r:id="rId210" collapse="1"/>
      <p:sld r:id="rId211" collapse="1"/>
      <p:sld r:id="rId212" collapse="1"/>
      <p:sld r:id="rId213" collapse="1"/>
      <p:sld r:id="rId214" collapse="1"/>
      <p:sld r:id="rId215" collapse="1"/>
      <p:sld r:id="rId216" collapse="1"/>
      <p:sld r:id="rId217" collapse="1"/>
      <p:sld r:id="rId218" collapse="1"/>
      <p:sld r:id="rId219" collapse="1"/>
      <p:sld r:id="rId220" collapse="1"/>
      <p:sld r:id="rId221" collapse="1"/>
      <p:sld r:id="rId222" collapse="1"/>
      <p:sld r:id="rId223" collapse="1"/>
      <p:sld r:id="rId224" collapse="1"/>
      <p:sld r:id="rId225" collapse="1"/>
      <p:sld r:id="rId226" collapse="1"/>
      <p:sld r:id="rId227" collapse="1"/>
      <p:sld r:id="rId228" collapse="1"/>
      <p:sld r:id="rId229" collapse="1"/>
      <p:sld r:id="rId230" collapse="1"/>
      <p:sld r:id="rId231" collapse="1"/>
      <p:sld r:id="rId232" collapse="1"/>
      <p:sld r:id="rId233" collapse="1"/>
      <p:sld r:id="rId234" collapse="1"/>
      <p:sld r:id="rId235" collapse="1"/>
      <p:sld r:id="rId236" collapse="1"/>
      <p:sld r:id="rId237" collapse="1"/>
      <p:sld r:id="rId238" collapse="1"/>
      <p:sld r:id="rId239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574" y="60"/>
      </p:cViewPr>
      <p:guideLst>
        <p:guide orient="horz" pos="3110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handoutMaster" Target="handoutMasters/handout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tags" Target="tags/tag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_rels/viewProps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8.xml"/><Relationship Id="rId21" Type="http://schemas.openxmlformats.org/officeDocument/2006/relationships/slide" Target="slides/slide22.xml"/><Relationship Id="rId42" Type="http://schemas.openxmlformats.org/officeDocument/2006/relationships/slide" Target="slides/slide43.xml"/><Relationship Id="rId63" Type="http://schemas.openxmlformats.org/officeDocument/2006/relationships/slide" Target="slides/slide64.xml"/><Relationship Id="rId84" Type="http://schemas.openxmlformats.org/officeDocument/2006/relationships/slide" Target="slides/slide85.xml"/><Relationship Id="rId138" Type="http://schemas.openxmlformats.org/officeDocument/2006/relationships/slide" Target="slides/slide139.xml"/><Relationship Id="rId159" Type="http://schemas.openxmlformats.org/officeDocument/2006/relationships/slide" Target="slides/slide160.xml"/><Relationship Id="rId170" Type="http://schemas.openxmlformats.org/officeDocument/2006/relationships/slide" Target="slides/slide171.xml"/><Relationship Id="rId191" Type="http://schemas.openxmlformats.org/officeDocument/2006/relationships/slide" Target="slides/slide192.xml"/><Relationship Id="rId205" Type="http://schemas.openxmlformats.org/officeDocument/2006/relationships/slide" Target="slides/slide206.xml"/><Relationship Id="rId226" Type="http://schemas.openxmlformats.org/officeDocument/2006/relationships/slide" Target="slides/slide227.xml"/><Relationship Id="rId107" Type="http://schemas.openxmlformats.org/officeDocument/2006/relationships/slide" Target="slides/slide108.xml"/><Relationship Id="rId11" Type="http://schemas.openxmlformats.org/officeDocument/2006/relationships/slide" Target="slides/slide12.xml"/><Relationship Id="rId32" Type="http://schemas.openxmlformats.org/officeDocument/2006/relationships/slide" Target="slides/slide33.xml"/><Relationship Id="rId53" Type="http://schemas.openxmlformats.org/officeDocument/2006/relationships/slide" Target="slides/slide54.xml"/><Relationship Id="rId74" Type="http://schemas.openxmlformats.org/officeDocument/2006/relationships/slide" Target="slides/slide75.xml"/><Relationship Id="rId128" Type="http://schemas.openxmlformats.org/officeDocument/2006/relationships/slide" Target="slides/slide129.xml"/><Relationship Id="rId149" Type="http://schemas.openxmlformats.org/officeDocument/2006/relationships/slide" Target="slides/slide150.xml"/><Relationship Id="rId5" Type="http://schemas.openxmlformats.org/officeDocument/2006/relationships/slide" Target="slides/slide6.xml"/><Relationship Id="rId95" Type="http://schemas.openxmlformats.org/officeDocument/2006/relationships/slide" Target="slides/slide96.xml"/><Relationship Id="rId160" Type="http://schemas.openxmlformats.org/officeDocument/2006/relationships/slide" Target="slides/slide161.xml"/><Relationship Id="rId181" Type="http://schemas.openxmlformats.org/officeDocument/2006/relationships/slide" Target="slides/slide182.xml"/><Relationship Id="rId216" Type="http://schemas.openxmlformats.org/officeDocument/2006/relationships/slide" Target="slides/slide217.xml"/><Relationship Id="rId237" Type="http://schemas.openxmlformats.org/officeDocument/2006/relationships/slide" Target="slides/slide238.xml"/><Relationship Id="rId22" Type="http://schemas.openxmlformats.org/officeDocument/2006/relationships/slide" Target="slides/slide23.xml"/><Relationship Id="rId43" Type="http://schemas.openxmlformats.org/officeDocument/2006/relationships/slide" Target="slides/slide44.xml"/><Relationship Id="rId64" Type="http://schemas.openxmlformats.org/officeDocument/2006/relationships/slide" Target="slides/slide65.xml"/><Relationship Id="rId118" Type="http://schemas.openxmlformats.org/officeDocument/2006/relationships/slide" Target="slides/slide119.xml"/><Relationship Id="rId139" Type="http://schemas.openxmlformats.org/officeDocument/2006/relationships/slide" Target="slides/slide140.xml"/><Relationship Id="rId85" Type="http://schemas.openxmlformats.org/officeDocument/2006/relationships/slide" Target="slides/slide86.xml"/><Relationship Id="rId150" Type="http://schemas.openxmlformats.org/officeDocument/2006/relationships/slide" Target="slides/slide151.xml"/><Relationship Id="rId171" Type="http://schemas.openxmlformats.org/officeDocument/2006/relationships/slide" Target="slides/slide172.xml"/><Relationship Id="rId192" Type="http://schemas.openxmlformats.org/officeDocument/2006/relationships/slide" Target="slides/slide193.xml"/><Relationship Id="rId206" Type="http://schemas.openxmlformats.org/officeDocument/2006/relationships/slide" Target="slides/slide207.xml"/><Relationship Id="rId227" Type="http://schemas.openxmlformats.org/officeDocument/2006/relationships/slide" Target="slides/slide228.xml"/><Relationship Id="rId12" Type="http://schemas.openxmlformats.org/officeDocument/2006/relationships/slide" Target="slides/slide13.xml"/><Relationship Id="rId33" Type="http://schemas.openxmlformats.org/officeDocument/2006/relationships/slide" Target="slides/slide34.xml"/><Relationship Id="rId108" Type="http://schemas.openxmlformats.org/officeDocument/2006/relationships/slide" Target="slides/slide109.xml"/><Relationship Id="rId129" Type="http://schemas.openxmlformats.org/officeDocument/2006/relationships/slide" Target="slides/slide130.xml"/><Relationship Id="rId54" Type="http://schemas.openxmlformats.org/officeDocument/2006/relationships/slide" Target="slides/slide55.xml"/><Relationship Id="rId75" Type="http://schemas.openxmlformats.org/officeDocument/2006/relationships/slide" Target="slides/slide76.xml"/><Relationship Id="rId96" Type="http://schemas.openxmlformats.org/officeDocument/2006/relationships/slide" Target="slides/slide97.xml"/><Relationship Id="rId140" Type="http://schemas.openxmlformats.org/officeDocument/2006/relationships/slide" Target="slides/slide141.xml"/><Relationship Id="rId161" Type="http://schemas.openxmlformats.org/officeDocument/2006/relationships/slide" Target="slides/slide162.xml"/><Relationship Id="rId182" Type="http://schemas.openxmlformats.org/officeDocument/2006/relationships/slide" Target="slides/slide183.xml"/><Relationship Id="rId217" Type="http://schemas.openxmlformats.org/officeDocument/2006/relationships/slide" Target="slides/slide218.xml"/><Relationship Id="rId6" Type="http://schemas.openxmlformats.org/officeDocument/2006/relationships/slide" Target="slides/slide7.xml"/><Relationship Id="rId238" Type="http://schemas.openxmlformats.org/officeDocument/2006/relationships/slide" Target="slides/slide239.xml"/><Relationship Id="rId23" Type="http://schemas.openxmlformats.org/officeDocument/2006/relationships/slide" Target="slides/slide24.xml"/><Relationship Id="rId119" Type="http://schemas.openxmlformats.org/officeDocument/2006/relationships/slide" Target="slides/slide120.xml"/><Relationship Id="rId44" Type="http://schemas.openxmlformats.org/officeDocument/2006/relationships/slide" Target="slides/slide45.xml"/><Relationship Id="rId65" Type="http://schemas.openxmlformats.org/officeDocument/2006/relationships/slide" Target="slides/slide66.xml"/><Relationship Id="rId86" Type="http://schemas.openxmlformats.org/officeDocument/2006/relationships/slide" Target="slides/slide87.xml"/><Relationship Id="rId130" Type="http://schemas.openxmlformats.org/officeDocument/2006/relationships/slide" Target="slides/slide131.xml"/><Relationship Id="rId151" Type="http://schemas.openxmlformats.org/officeDocument/2006/relationships/slide" Target="slides/slide152.xml"/><Relationship Id="rId172" Type="http://schemas.openxmlformats.org/officeDocument/2006/relationships/slide" Target="slides/slide173.xml"/><Relationship Id="rId193" Type="http://schemas.openxmlformats.org/officeDocument/2006/relationships/slide" Target="slides/slide194.xml"/><Relationship Id="rId207" Type="http://schemas.openxmlformats.org/officeDocument/2006/relationships/slide" Target="slides/slide208.xml"/><Relationship Id="rId228" Type="http://schemas.openxmlformats.org/officeDocument/2006/relationships/slide" Target="slides/slide229.xml"/><Relationship Id="rId13" Type="http://schemas.openxmlformats.org/officeDocument/2006/relationships/slide" Target="slides/slide14.xml"/><Relationship Id="rId109" Type="http://schemas.openxmlformats.org/officeDocument/2006/relationships/slide" Target="slides/slide110.xml"/><Relationship Id="rId34" Type="http://schemas.openxmlformats.org/officeDocument/2006/relationships/slide" Target="slides/slide35.xml"/><Relationship Id="rId55" Type="http://schemas.openxmlformats.org/officeDocument/2006/relationships/slide" Target="slides/slide56.xml"/><Relationship Id="rId76" Type="http://schemas.openxmlformats.org/officeDocument/2006/relationships/slide" Target="slides/slide77.xml"/><Relationship Id="rId97" Type="http://schemas.openxmlformats.org/officeDocument/2006/relationships/slide" Target="slides/slide98.xml"/><Relationship Id="rId120" Type="http://schemas.openxmlformats.org/officeDocument/2006/relationships/slide" Target="slides/slide121.xml"/><Relationship Id="rId141" Type="http://schemas.openxmlformats.org/officeDocument/2006/relationships/slide" Target="slides/slide142.xml"/><Relationship Id="rId7" Type="http://schemas.openxmlformats.org/officeDocument/2006/relationships/slide" Target="slides/slide8.xml"/><Relationship Id="rId162" Type="http://schemas.openxmlformats.org/officeDocument/2006/relationships/slide" Target="slides/slide163.xml"/><Relationship Id="rId183" Type="http://schemas.openxmlformats.org/officeDocument/2006/relationships/slide" Target="slides/slide184.xml"/><Relationship Id="rId218" Type="http://schemas.openxmlformats.org/officeDocument/2006/relationships/slide" Target="slides/slide219.xml"/><Relationship Id="rId239" Type="http://schemas.openxmlformats.org/officeDocument/2006/relationships/slide" Target="slides/slide240.xml"/><Relationship Id="rId24" Type="http://schemas.openxmlformats.org/officeDocument/2006/relationships/slide" Target="slides/slide25.xml"/><Relationship Id="rId45" Type="http://schemas.openxmlformats.org/officeDocument/2006/relationships/slide" Target="slides/slide46.xml"/><Relationship Id="rId66" Type="http://schemas.openxmlformats.org/officeDocument/2006/relationships/slide" Target="slides/slide67.xml"/><Relationship Id="rId87" Type="http://schemas.openxmlformats.org/officeDocument/2006/relationships/slide" Target="slides/slide88.xml"/><Relationship Id="rId110" Type="http://schemas.openxmlformats.org/officeDocument/2006/relationships/slide" Target="slides/slide111.xml"/><Relationship Id="rId131" Type="http://schemas.openxmlformats.org/officeDocument/2006/relationships/slide" Target="slides/slide132.xml"/><Relationship Id="rId152" Type="http://schemas.openxmlformats.org/officeDocument/2006/relationships/slide" Target="slides/slide153.xml"/><Relationship Id="rId173" Type="http://schemas.openxmlformats.org/officeDocument/2006/relationships/slide" Target="slides/slide174.xml"/><Relationship Id="rId194" Type="http://schemas.openxmlformats.org/officeDocument/2006/relationships/slide" Target="slides/slide195.xml"/><Relationship Id="rId208" Type="http://schemas.openxmlformats.org/officeDocument/2006/relationships/slide" Target="slides/slide209.xml"/><Relationship Id="rId229" Type="http://schemas.openxmlformats.org/officeDocument/2006/relationships/slide" Target="slides/slide230.xml"/><Relationship Id="rId14" Type="http://schemas.openxmlformats.org/officeDocument/2006/relationships/slide" Target="slides/slide15.xml"/><Relationship Id="rId35" Type="http://schemas.openxmlformats.org/officeDocument/2006/relationships/slide" Target="slides/slide36.xml"/><Relationship Id="rId56" Type="http://schemas.openxmlformats.org/officeDocument/2006/relationships/slide" Target="slides/slide57.xml"/><Relationship Id="rId77" Type="http://schemas.openxmlformats.org/officeDocument/2006/relationships/slide" Target="slides/slide78.xml"/><Relationship Id="rId100" Type="http://schemas.openxmlformats.org/officeDocument/2006/relationships/slide" Target="slides/slide101.xml"/><Relationship Id="rId8" Type="http://schemas.openxmlformats.org/officeDocument/2006/relationships/slide" Target="slides/slide9.xml"/><Relationship Id="rId98" Type="http://schemas.openxmlformats.org/officeDocument/2006/relationships/slide" Target="slides/slide99.xml"/><Relationship Id="rId121" Type="http://schemas.openxmlformats.org/officeDocument/2006/relationships/slide" Target="slides/slide122.xml"/><Relationship Id="rId142" Type="http://schemas.openxmlformats.org/officeDocument/2006/relationships/slide" Target="slides/slide143.xml"/><Relationship Id="rId163" Type="http://schemas.openxmlformats.org/officeDocument/2006/relationships/slide" Target="slides/slide164.xml"/><Relationship Id="rId184" Type="http://schemas.openxmlformats.org/officeDocument/2006/relationships/slide" Target="slides/slide185.xml"/><Relationship Id="rId219" Type="http://schemas.openxmlformats.org/officeDocument/2006/relationships/slide" Target="slides/slide220.xml"/><Relationship Id="rId230" Type="http://schemas.openxmlformats.org/officeDocument/2006/relationships/slide" Target="slides/slide231.xml"/><Relationship Id="rId25" Type="http://schemas.openxmlformats.org/officeDocument/2006/relationships/slide" Target="slides/slide26.xml"/><Relationship Id="rId46" Type="http://schemas.openxmlformats.org/officeDocument/2006/relationships/slide" Target="slides/slide47.xml"/><Relationship Id="rId67" Type="http://schemas.openxmlformats.org/officeDocument/2006/relationships/slide" Target="slides/slide68.xml"/><Relationship Id="rId88" Type="http://schemas.openxmlformats.org/officeDocument/2006/relationships/slide" Target="slides/slide89.xml"/><Relationship Id="rId111" Type="http://schemas.openxmlformats.org/officeDocument/2006/relationships/slide" Target="slides/slide112.xml"/><Relationship Id="rId132" Type="http://schemas.openxmlformats.org/officeDocument/2006/relationships/slide" Target="slides/slide133.xml"/><Relationship Id="rId153" Type="http://schemas.openxmlformats.org/officeDocument/2006/relationships/slide" Target="slides/slide154.xml"/><Relationship Id="rId174" Type="http://schemas.openxmlformats.org/officeDocument/2006/relationships/slide" Target="slides/slide175.xml"/><Relationship Id="rId195" Type="http://schemas.openxmlformats.org/officeDocument/2006/relationships/slide" Target="slides/slide196.xml"/><Relationship Id="rId209" Type="http://schemas.openxmlformats.org/officeDocument/2006/relationships/slide" Target="slides/slide210.xml"/><Relationship Id="rId190" Type="http://schemas.openxmlformats.org/officeDocument/2006/relationships/slide" Target="slides/slide191.xml"/><Relationship Id="rId204" Type="http://schemas.openxmlformats.org/officeDocument/2006/relationships/slide" Target="slides/slide205.xml"/><Relationship Id="rId220" Type="http://schemas.openxmlformats.org/officeDocument/2006/relationships/slide" Target="slides/slide221.xml"/><Relationship Id="rId225" Type="http://schemas.openxmlformats.org/officeDocument/2006/relationships/slide" Target="slides/slide226.xml"/><Relationship Id="rId15" Type="http://schemas.openxmlformats.org/officeDocument/2006/relationships/slide" Target="slides/slide16.xml"/><Relationship Id="rId36" Type="http://schemas.openxmlformats.org/officeDocument/2006/relationships/slide" Target="slides/slide37.xml"/><Relationship Id="rId57" Type="http://schemas.openxmlformats.org/officeDocument/2006/relationships/slide" Target="slides/slide58.xml"/><Relationship Id="rId106" Type="http://schemas.openxmlformats.org/officeDocument/2006/relationships/slide" Target="slides/slide107.xml"/><Relationship Id="rId127" Type="http://schemas.openxmlformats.org/officeDocument/2006/relationships/slide" Target="slides/slide128.xml"/><Relationship Id="rId10" Type="http://schemas.openxmlformats.org/officeDocument/2006/relationships/slide" Target="slides/slide11.xml"/><Relationship Id="rId31" Type="http://schemas.openxmlformats.org/officeDocument/2006/relationships/slide" Target="slides/slide32.xml"/><Relationship Id="rId52" Type="http://schemas.openxmlformats.org/officeDocument/2006/relationships/slide" Target="slides/slide53.xml"/><Relationship Id="rId73" Type="http://schemas.openxmlformats.org/officeDocument/2006/relationships/slide" Target="slides/slide74.xml"/><Relationship Id="rId78" Type="http://schemas.openxmlformats.org/officeDocument/2006/relationships/slide" Target="slides/slide79.xml"/><Relationship Id="rId94" Type="http://schemas.openxmlformats.org/officeDocument/2006/relationships/slide" Target="slides/slide95.xml"/><Relationship Id="rId99" Type="http://schemas.openxmlformats.org/officeDocument/2006/relationships/slide" Target="slides/slide100.xml"/><Relationship Id="rId101" Type="http://schemas.openxmlformats.org/officeDocument/2006/relationships/slide" Target="slides/slide102.xml"/><Relationship Id="rId122" Type="http://schemas.openxmlformats.org/officeDocument/2006/relationships/slide" Target="slides/slide123.xml"/><Relationship Id="rId143" Type="http://schemas.openxmlformats.org/officeDocument/2006/relationships/slide" Target="slides/slide144.xml"/><Relationship Id="rId148" Type="http://schemas.openxmlformats.org/officeDocument/2006/relationships/slide" Target="slides/slide149.xml"/><Relationship Id="rId164" Type="http://schemas.openxmlformats.org/officeDocument/2006/relationships/slide" Target="slides/slide165.xml"/><Relationship Id="rId169" Type="http://schemas.openxmlformats.org/officeDocument/2006/relationships/slide" Target="slides/slide170.xml"/><Relationship Id="rId185" Type="http://schemas.openxmlformats.org/officeDocument/2006/relationships/slide" Target="slides/slide186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80" Type="http://schemas.openxmlformats.org/officeDocument/2006/relationships/slide" Target="slides/slide181.xml"/><Relationship Id="rId210" Type="http://schemas.openxmlformats.org/officeDocument/2006/relationships/slide" Target="slides/slide211.xml"/><Relationship Id="rId215" Type="http://schemas.openxmlformats.org/officeDocument/2006/relationships/slide" Target="slides/slide216.xml"/><Relationship Id="rId236" Type="http://schemas.openxmlformats.org/officeDocument/2006/relationships/slide" Target="slides/slide237.xml"/><Relationship Id="rId26" Type="http://schemas.openxmlformats.org/officeDocument/2006/relationships/slide" Target="slides/slide27.xml"/><Relationship Id="rId231" Type="http://schemas.openxmlformats.org/officeDocument/2006/relationships/slide" Target="slides/slide232.xml"/><Relationship Id="rId47" Type="http://schemas.openxmlformats.org/officeDocument/2006/relationships/slide" Target="slides/slide48.xml"/><Relationship Id="rId68" Type="http://schemas.openxmlformats.org/officeDocument/2006/relationships/slide" Target="slides/slide69.xml"/><Relationship Id="rId89" Type="http://schemas.openxmlformats.org/officeDocument/2006/relationships/slide" Target="slides/slide90.xml"/><Relationship Id="rId112" Type="http://schemas.openxmlformats.org/officeDocument/2006/relationships/slide" Target="slides/slide113.xml"/><Relationship Id="rId133" Type="http://schemas.openxmlformats.org/officeDocument/2006/relationships/slide" Target="slides/slide134.xml"/><Relationship Id="rId154" Type="http://schemas.openxmlformats.org/officeDocument/2006/relationships/slide" Target="slides/slide155.xml"/><Relationship Id="rId175" Type="http://schemas.openxmlformats.org/officeDocument/2006/relationships/slide" Target="slides/slide176.xml"/><Relationship Id="rId196" Type="http://schemas.openxmlformats.org/officeDocument/2006/relationships/slide" Target="slides/slide197.xml"/><Relationship Id="rId200" Type="http://schemas.openxmlformats.org/officeDocument/2006/relationships/slide" Target="slides/slide201.xml"/><Relationship Id="rId16" Type="http://schemas.openxmlformats.org/officeDocument/2006/relationships/slide" Target="slides/slide17.xml"/><Relationship Id="rId221" Type="http://schemas.openxmlformats.org/officeDocument/2006/relationships/slide" Target="slides/slide222.xml"/><Relationship Id="rId37" Type="http://schemas.openxmlformats.org/officeDocument/2006/relationships/slide" Target="slides/slide38.xml"/><Relationship Id="rId58" Type="http://schemas.openxmlformats.org/officeDocument/2006/relationships/slide" Target="slides/slide59.xml"/><Relationship Id="rId79" Type="http://schemas.openxmlformats.org/officeDocument/2006/relationships/slide" Target="slides/slide80.xml"/><Relationship Id="rId102" Type="http://schemas.openxmlformats.org/officeDocument/2006/relationships/slide" Target="slides/slide103.xml"/><Relationship Id="rId123" Type="http://schemas.openxmlformats.org/officeDocument/2006/relationships/slide" Target="slides/slide124.xml"/><Relationship Id="rId144" Type="http://schemas.openxmlformats.org/officeDocument/2006/relationships/slide" Target="slides/slide145.xml"/><Relationship Id="rId90" Type="http://schemas.openxmlformats.org/officeDocument/2006/relationships/slide" Target="slides/slide91.xml"/><Relationship Id="rId165" Type="http://schemas.openxmlformats.org/officeDocument/2006/relationships/slide" Target="slides/slide166.xml"/><Relationship Id="rId186" Type="http://schemas.openxmlformats.org/officeDocument/2006/relationships/slide" Target="slides/slide187.xml"/><Relationship Id="rId211" Type="http://schemas.openxmlformats.org/officeDocument/2006/relationships/slide" Target="slides/slide212.xml"/><Relationship Id="rId232" Type="http://schemas.openxmlformats.org/officeDocument/2006/relationships/slide" Target="slides/slide233.xml"/><Relationship Id="rId27" Type="http://schemas.openxmlformats.org/officeDocument/2006/relationships/slide" Target="slides/slide28.xml"/><Relationship Id="rId48" Type="http://schemas.openxmlformats.org/officeDocument/2006/relationships/slide" Target="slides/slide49.xml"/><Relationship Id="rId69" Type="http://schemas.openxmlformats.org/officeDocument/2006/relationships/slide" Target="slides/slide70.xml"/><Relationship Id="rId113" Type="http://schemas.openxmlformats.org/officeDocument/2006/relationships/slide" Target="slides/slide114.xml"/><Relationship Id="rId134" Type="http://schemas.openxmlformats.org/officeDocument/2006/relationships/slide" Target="slides/slide135.xml"/><Relationship Id="rId80" Type="http://schemas.openxmlformats.org/officeDocument/2006/relationships/slide" Target="slides/slide81.xml"/><Relationship Id="rId155" Type="http://schemas.openxmlformats.org/officeDocument/2006/relationships/slide" Target="slides/slide156.xml"/><Relationship Id="rId176" Type="http://schemas.openxmlformats.org/officeDocument/2006/relationships/slide" Target="slides/slide177.xml"/><Relationship Id="rId197" Type="http://schemas.openxmlformats.org/officeDocument/2006/relationships/slide" Target="slides/slide198.xml"/><Relationship Id="rId201" Type="http://schemas.openxmlformats.org/officeDocument/2006/relationships/slide" Target="slides/slide202.xml"/><Relationship Id="rId222" Type="http://schemas.openxmlformats.org/officeDocument/2006/relationships/slide" Target="slides/slide223.xml"/><Relationship Id="rId17" Type="http://schemas.openxmlformats.org/officeDocument/2006/relationships/slide" Target="slides/slide18.xml"/><Relationship Id="rId38" Type="http://schemas.openxmlformats.org/officeDocument/2006/relationships/slide" Target="slides/slide39.xml"/><Relationship Id="rId59" Type="http://schemas.openxmlformats.org/officeDocument/2006/relationships/slide" Target="slides/slide60.xml"/><Relationship Id="rId103" Type="http://schemas.openxmlformats.org/officeDocument/2006/relationships/slide" Target="slides/slide104.xml"/><Relationship Id="rId124" Type="http://schemas.openxmlformats.org/officeDocument/2006/relationships/slide" Target="slides/slide125.xml"/><Relationship Id="rId70" Type="http://schemas.openxmlformats.org/officeDocument/2006/relationships/slide" Target="slides/slide71.xml"/><Relationship Id="rId91" Type="http://schemas.openxmlformats.org/officeDocument/2006/relationships/slide" Target="slides/slide92.xml"/><Relationship Id="rId145" Type="http://schemas.openxmlformats.org/officeDocument/2006/relationships/slide" Target="slides/slide146.xml"/><Relationship Id="rId166" Type="http://schemas.openxmlformats.org/officeDocument/2006/relationships/slide" Target="slides/slide167.xml"/><Relationship Id="rId187" Type="http://schemas.openxmlformats.org/officeDocument/2006/relationships/slide" Target="slides/slide188.xml"/><Relationship Id="rId1" Type="http://schemas.openxmlformats.org/officeDocument/2006/relationships/slide" Target="slides/slide2.xml"/><Relationship Id="rId212" Type="http://schemas.openxmlformats.org/officeDocument/2006/relationships/slide" Target="slides/slide213.xml"/><Relationship Id="rId233" Type="http://schemas.openxmlformats.org/officeDocument/2006/relationships/slide" Target="slides/slide234.xml"/><Relationship Id="rId28" Type="http://schemas.openxmlformats.org/officeDocument/2006/relationships/slide" Target="slides/slide29.xml"/><Relationship Id="rId49" Type="http://schemas.openxmlformats.org/officeDocument/2006/relationships/slide" Target="slides/slide50.xml"/><Relationship Id="rId114" Type="http://schemas.openxmlformats.org/officeDocument/2006/relationships/slide" Target="slides/slide115.xml"/><Relationship Id="rId60" Type="http://schemas.openxmlformats.org/officeDocument/2006/relationships/slide" Target="slides/slide61.xml"/><Relationship Id="rId81" Type="http://schemas.openxmlformats.org/officeDocument/2006/relationships/slide" Target="slides/slide82.xml"/><Relationship Id="rId135" Type="http://schemas.openxmlformats.org/officeDocument/2006/relationships/slide" Target="slides/slide136.xml"/><Relationship Id="rId156" Type="http://schemas.openxmlformats.org/officeDocument/2006/relationships/slide" Target="slides/slide157.xml"/><Relationship Id="rId177" Type="http://schemas.openxmlformats.org/officeDocument/2006/relationships/slide" Target="slides/slide178.xml"/><Relationship Id="rId198" Type="http://schemas.openxmlformats.org/officeDocument/2006/relationships/slide" Target="slides/slide199.xml"/><Relationship Id="rId202" Type="http://schemas.openxmlformats.org/officeDocument/2006/relationships/slide" Target="slides/slide203.xml"/><Relationship Id="rId223" Type="http://schemas.openxmlformats.org/officeDocument/2006/relationships/slide" Target="slides/slide224.xml"/><Relationship Id="rId18" Type="http://schemas.openxmlformats.org/officeDocument/2006/relationships/slide" Target="slides/slide19.xml"/><Relationship Id="rId39" Type="http://schemas.openxmlformats.org/officeDocument/2006/relationships/slide" Target="slides/slide40.xml"/><Relationship Id="rId50" Type="http://schemas.openxmlformats.org/officeDocument/2006/relationships/slide" Target="slides/slide51.xml"/><Relationship Id="rId104" Type="http://schemas.openxmlformats.org/officeDocument/2006/relationships/slide" Target="slides/slide105.xml"/><Relationship Id="rId125" Type="http://schemas.openxmlformats.org/officeDocument/2006/relationships/slide" Target="slides/slide126.xml"/><Relationship Id="rId146" Type="http://schemas.openxmlformats.org/officeDocument/2006/relationships/slide" Target="slides/slide147.xml"/><Relationship Id="rId167" Type="http://schemas.openxmlformats.org/officeDocument/2006/relationships/slide" Target="slides/slide168.xml"/><Relationship Id="rId188" Type="http://schemas.openxmlformats.org/officeDocument/2006/relationships/slide" Target="slides/slide189.xml"/><Relationship Id="rId71" Type="http://schemas.openxmlformats.org/officeDocument/2006/relationships/slide" Target="slides/slide72.xml"/><Relationship Id="rId92" Type="http://schemas.openxmlformats.org/officeDocument/2006/relationships/slide" Target="slides/slide93.xml"/><Relationship Id="rId213" Type="http://schemas.openxmlformats.org/officeDocument/2006/relationships/slide" Target="slides/slide214.xml"/><Relationship Id="rId234" Type="http://schemas.openxmlformats.org/officeDocument/2006/relationships/slide" Target="slides/slide235.xml"/><Relationship Id="rId2" Type="http://schemas.openxmlformats.org/officeDocument/2006/relationships/slide" Target="slides/slide3.xml"/><Relationship Id="rId29" Type="http://schemas.openxmlformats.org/officeDocument/2006/relationships/slide" Target="slides/slide30.xml"/><Relationship Id="rId40" Type="http://schemas.openxmlformats.org/officeDocument/2006/relationships/slide" Target="slides/slide41.xml"/><Relationship Id="rId115" Type="http://schemas.openxmlformats.org/officeDocument/2006/relationships/slide" Target="slides/slide116.xml"/><Relationship Id="rId136" Type="http://schemas.openxmlformats.org/officeDocument/2006/relationships/slide" Target="slides/slide137.xml"/><Relationship Id="rId157" Type="http://schemas.openxmlformats.org/officeDocument/2006/relationships/slide" Target="slides/slide158.xml"/><Relationship Id="rId178" Type="http://schemas.openxmlformats.org/officeDocument/2006/relationships/slide" Target="slides/slide179.xml"/><Relationship Id="rId61" Type="http://schemas.openxmlformats.org/officeDocument/2006/relationships/slide" Target="slides/slide62.xml"/><Relationship Id="rId82" Type="http://schemas.openxmlformats.org/officeDocument/2006/relationships/slide" Target="slides/slide83.xml"/><Relationship Id="rId199" Type="http://schemas.openxmlformats.org/officeDocument/2006/relationships/slide" Target="slides/slide200.xml"/><Relationship Id="rId203" Type="http://schemas.openxmlformats.org/officeDocument/2006/relationships/slide" Target="slides/slide204.xml"/><Relationship Id="rId19" Type="http://schemas.openxmlformats.org/officeDocument/2006/relationships/slide" Target="slides/slide20.xml"/><Relationship Id="rId224" Type="http://schemas.openxmlformats.org/officeDocument/2006/relationships/slide" Target="slides/slide225.xml"/><Relationship Id="rId30" Type="http://schemas.openxmlformats.org/officeDocument/2006/relationships/slide" Target="slides/slide31.xml"/><Relationship Id="rId105" Type="http://schemas.openxmlformats.org/officeDocument/2006/relationships/slide" Target="slides/slide106.xml"/><Relationship Id="rId126" Type="http://schemas.openxmlformats.org/officeDocument/2006/relationships/slide" Target="slides/slide127.xml"/><Relationship Id="rId147" Type="http://schemas.openxmlformats.org/officeDocument/2006/relationships/slide" Target="slides/slide148.xml"/><Relationship Id="rId168" Type="http://schemas.openxmlformats.org/officeDocument/2006/relationships/slide" Target="slides/slide169.xml"/><Relationship Id="rId51" Type="http://schemas.openxmlformats.org/officeDocument/2006/relationships/slide" Target="slides/slide52.xml"/><Relationship Id="rId72" Type="http://schemas.openxmlformats.org/officeDocument/2006/relationships/slide" Target="slides/slide73.xml"/><Relationship Id="rId93" Type="http://schemas.openxmlformats.org/officeDocument/2006/relationships/slide" Target="slides/slide94.xml"/><Relationship Id="rId189" Type="http://schemas.openxmlformats.org/officeDocument/2006/relationships/slide" Target="slides/slide190.xml"/><Relationship Id="rId3" Type="http://schemas.openxmlformats.org/officeDocument/2006/relationships/slide" Target="slides/slide4.xml"/><Relationship Id="rId214" Type="http://schemas.openxmlformats.org/officeDocument/2006/relationships/slide" Target="slides/slide215.xml"/><Relationship Id="rId235" Type="http://schemas.openxmlformats.org/officeDocument/2006/relationships/slide" Target="slides/slide236.xml"/><Relationship Id="rId116" Type="http://schemas.openxmlformats.org/officeDocument/2006/relationships/slide" Target="slides/slide117.xml"/><Relationship Id="rId137" Type="http://schemas.openxmlformats.org/officeDocument/2006/relationships/slide" Target="slides/slide138.xml"/><Relationship Id="rId158" Type="http://schemas.openxmlformats.org/officeDocument/2006/relationships/slide" Target="slides/slide159.xml"/><Relationship Id="rId20" Type="http://schemas.openxmlformats.org/officeDocument/2006/relationships/slide" Target="slides/slide21.xml"/><Relationship Id="rId41" Type="http://schemas.openxmlformats.org/officeDocument/2006/relationships/slide" Target="slides/slide42.xml"/><Relationship Id="rId62" Type="http://schemas.openxmlformats.org/officeDocument/2006/relationships/slide" Target="slides/slide63.xml"/><Relationship Id="rId83" Type="http://schemas.openxmlformats.org/officeDocument/2006/relationships/slide" Target="slides/slide84.xml"/><Relationship Id="rId179" Type="http://schemas.openxmlformats.org/officeDocument/2006/relationships/slide" Target="slides/slide18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latinLnBrk="1">
              <a:spcBef>
                <a:spcPct val="0"/>
              </a:spcBef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latinLnBrk="1">
              <a:spcBef>
                <a:spcPct val="0"/>
              </a:spcBef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7895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6FF4D35C-A5FB-48C7-8B8B-150FDEF29C3F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3244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latinLnBrk="1">
              <a:spcBef>
                <a:spcPct val="0"/>
              </a:spcBef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950" y="739775"/>
            <a:ext cx="6581775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latinLnBrk="1">
              <a:spcBef>
                <a:spcPct val="0"/>
              </a:spcBef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37895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15621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055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11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164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218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5272" algn="l" defTabSz="91411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27" algn="l" defTabSz="91411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383" algn="l" defTabSz="91411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38" algn="l" defTabSz="91411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490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59232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102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40082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103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99747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104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1047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105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43136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106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93489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107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1202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108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37391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109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3269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110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38447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111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79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08704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112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01763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113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02027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114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12993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115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62102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116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65113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117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730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118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25867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119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1973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120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2077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121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012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76778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122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55991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123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2841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124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20729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125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51065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126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46459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127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1960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128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22882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129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25574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130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93862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131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819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05627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132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6269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133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69450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134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00594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135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30944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136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02842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137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83439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138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8361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139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5891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140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2207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141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687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09399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142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8020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143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97325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144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25878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145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45586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146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6413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147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89001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148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81788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149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12855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150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83316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151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71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8277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152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68661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153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30671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154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04317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155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18141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156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05068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157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11979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158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74243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159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8595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160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1259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161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001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dirty="0"/>
              <a:t>1234</a:t>
            </a:r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95279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162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50092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163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10983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164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5889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165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32974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166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60102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167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5643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168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235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169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7508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170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7537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171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641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11239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172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22645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173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6227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174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64723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175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5841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176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44890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177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96952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178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3338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179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803349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180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4290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181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978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17249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182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637303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183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9126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184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8107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185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71272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186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22796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187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7682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188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08149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189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877767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190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057289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191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431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79872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192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31253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193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60123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194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67835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195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65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196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64119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197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71719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198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20554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199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689033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200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740717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201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06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772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224957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202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70368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D45F9-7F18-9027-CE16-12FD17A3A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D68FE0F2-394F-EF9E-B94C-2056E24B793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4818A28D-AEAE-C296-D4EC-65BD12BCD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E60D45DA-2D26-675B-FAA7-2A1BEF5E18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203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287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204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74079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205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818313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206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30507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207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59684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208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345994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209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9452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210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75610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211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259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56398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212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60636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213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821304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214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56272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215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39187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216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36555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217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938762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DE092-B57B-94D3-5A72-A99149D86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0E0EE41F-0B58-451C-972F-76107F56E0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93DDA00A-C299-D234-A840-07F52A532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2DC7672D-01AB-7FAC-585A-ED79D584F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218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8925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5EE5A-8811-71A3-A426-15BFEAE97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37F5CFF7-0F57-3F48-603F-9BE786E596C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3BEB3D86-CF8C-9765-46FC-047571E42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82A4C8CD-E785-5CD9-5610-01322895E5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219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08304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A0BA8-E862-77B4-B014-DE671B8F6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E8553121-81F4-26E5-6605-1F40B3738C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014042F4-B3D9-AEC4-AD40-EC084AD52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EDABB0DD-BD6D-BF7A-FC62-177198A719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220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930538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DEBAB-2F27-C475-398C-D7E37309A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2883D58B-2FB0-959F-4884-E79FE9DBB3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3595D945-E628-658C-82A7-27E0042A7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049F68CE-B0E1-EBC0-AD89-D221C409A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221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61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184313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831C0-020A-4A5F-7142-6AC3E2FAB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628831DD-4BA2-5D91-E3E8-05AD4AAEF1F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AE877509-D0CF-6FC2-8CD4-55AF67702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533F67A2-6A53-6EDE-9713-0E71E1E5D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222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689509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2DD76-3A59-2C1C-7D77-7D5414706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3C11267B-2860-B1EE-66BF-6F9EDEB9461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41D90FE6-211D-D8D1-76B5-A9089CAED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530BF699-7553-ABC5-7F7E-EFDDCAB6B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223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732233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ADFC1-EE35-36D8-9CF5-0FCAECF66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A703A55E-2E00-635B-5E3C-76C9F31073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0E45BDDB-CD1D-F252-95AB-2B02C019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B3AEA544-F715-3C5B-39DC-F719809A3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224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32014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F4CB1-A83A-C1F4-4177-06BFD9C16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637D8E51-CD5C-D6C2-0F4F-C94912388E6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60BDA0F0-2246-6D0D-A460-66541A751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AF4B2858-24CC-4B7E-3AA5-AD678CBA0D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225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77058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C23E3-75B2-58AD-7616-DBC657FC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F7D9134F-719E-29C2-4577-896B8CDA25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DF790C4C-7529-06C9-6964-BCAF937EE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609EEC4C-9224-04C2-D8BF-2CDE7236B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226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13245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3F8E7-EF70-A319-5E43-0895A5179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6ECD5DA6-C7CC-A0F7-B69B-FBE689034E2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8D5BD931-EFBA-E79A-E646-127EB622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BF78A3EB-68F6-5A52-ED36-058BEA070F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227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020197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88C96-6768-E888-B159-D7D5C505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ACD9DA67-02A8-FC61-9723-1930CC9EBA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32DAB58F-91F6-6BAE-A171-728BB7227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5CFD3A9E-7B42-D294-0E30-0ACC4BF346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228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99668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A9462-BB02-0B7C-A95B-14186AB7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C0E0862E-2B46-F320-BE0F-5C25EEC82F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E025C00D-976D-1860-ACF4-DEA99806F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576C28F8-4D25-AE6C-25B1-01D5524D37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229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77752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08799-A049-B0B6-3FF5-55D7DB1FB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483CC6B3-3EF7-9DA9-BE14-1453C9BA62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44A9E5B3-7EC1-C7D8-1777-555A42B00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C312A5FC-EEDD-B833-D4BF-7CB25C8564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230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08591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EE158-03F2-0914-F551-C27A97D02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EFDEF6C9-F9A4-84D2-4046-915A194CB45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F80AE5E2-1938-C229-689F-60C9BF29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3D9F7C91-0AFB-F5A4-1006-688668E68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231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62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855705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BBE6-1B4F-4FBF-AF7C-94CEFFA48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0BBBCD40-2EE4-2734-C71C-8B33A152F2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35955235-F7AF-ADD3-51A5-49F452FEA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7D6FFB9C-1FB8-4198-21C3-C3A81FFEF3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232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808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33290-9060-5976-4F99-074790D82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9435D44E-330C-8DD5-A333-5C46580ED2B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B6D32F30-2D3A-D6EC-831F-871EB4A95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FE784267-55A7-8AFF-99C5-F6174E3E1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233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075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FD7C2-A73F-57E9-C66D-71EFE867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BD8A060D-BBF0-2991-4581-2DEBDFB1C0B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203CFB2B-3219-6E19-2BDC-83AB39024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6E31EF98-AA0E-E39A-A6D8-6DB22E5D3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234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01597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3765A-A319-6E9C-A94F-AC6FD31FC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FA19954D-E299-9000-2BE8-73AE24BC263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910EFE6F-4076-385D-33C5-7A70387EA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ACB85C41-FB86-9EEB-B1D7-8E8662F576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235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822862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3BB8F-C774-8D0C-0CAB-8D731698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5DA243C8-3606-30EB-D7CA-A9236327CA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A8B7B4B7-70FF-1A25-A952-13B145CC3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9803AE52-F412-58D5-AC79-668218680D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236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579808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FCD78-ADFD-DCDC-7AEE-9FB8DEE8F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319BE9A2-DBC8-74E8-D3A2-BF903D5DF5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FC2700A5-F918-D110-3268-F1E8F6970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C649EFBB-0C59-E09B-26A0-CA5C5BFF62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237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252784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8E28C-8583-C025-0840-08D56FBC9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AFC473D2-6857-3364-D0C5-D2F43F78AF3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2117C3E1-E20C-1617-204F-E8488CAC0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512240FF-A6DC-C8F2-7FC9-ACA9B6471E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238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479050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D7289-1BF2-A21B-3B52-26A948F3A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D0DF801B-BAD5-A55E-1B04-D7250D787A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10AAF71C-D064-EF34-CDD9-3429A806D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0DC2DD51-323F-0800-FF75-6E56EEB36C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239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995543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74AB9-FA7E-DF16-F8B5-B2692253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CEF40733-889F-9459-2481-EDFEF8C6E2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5648DEEA-C96E-7D20-A3E8-2EEAB7486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5CE076DD-CD23-3895-E4F2-2DDC400B43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240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84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907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354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7426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29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600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30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41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31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85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66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32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4884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33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9996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34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514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35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924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36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505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37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9955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38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658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39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276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40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5290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41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29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821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42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168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43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2624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44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1218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45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78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46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4982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47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7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48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06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49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5431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50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083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51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06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3804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52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3182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53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215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54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8720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55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5771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56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0791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57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7766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58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8791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59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423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60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267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61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11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6180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62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8344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63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777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64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1232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65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6450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66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4402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67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5307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68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676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69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609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445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173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6332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1218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5652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2497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570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1125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4607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9169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852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80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1378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81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349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5185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82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5437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83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12519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84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331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85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8218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86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48956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87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98821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88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49629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89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58622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90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5404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91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777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51273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92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4599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93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11823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94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5102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95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42190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96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73864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97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15135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98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85228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99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56180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100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82652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101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78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. [본문] (장) - 절 - 블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quarter" idx="11" hasCustomPrompt="1"/>
          </p:nvPr>
        </p:nvSpPr>
        <p:spPr>
          <a:xfrm>
            <a:off x="609491" y="1079750"/>
            <a:ext cx="10968479" cy="184751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506EA5"/>
              </a:buClr>
              <a:defRPr/>
            </a:lvl1pPr>
            <a:lvl2pPr>
              <a:lnSpc>
                <a:spcPct val="100000"/>
              </a:lnSpc>
              <a:buClr>
                <a:srgbClr val="506EA5"/>
              </a:buClr>
              <a:defRPr/>
            </a:lvl2pPr>
            <a:lvl3pPr>
              <a:lnSpc>
                <a:spcPct val="100000"/>
              </a:lnSpc>
              <a:buClr>
                <a:srgbClr val="506EA5"/>
              </a:buClr>
              <a:defRPr/>
            </a:lvl3pPr>
            <a:lvl4pPr>
              <a:lnSpc>
                <a:spcPct val="100000"/>
              </a:lnSpc>
              <a:buClr>
                <a:srgbClr val="506EA5"/>
              </a:buClr>
              <a:defRPr/>
            </a:lvl4pPr>
            <a:lvl5pPr>
              <a:lnSpc>
                <a:spcPct val="100000"/>
              </a:lnSpc>
              <a:buClr>
                <a:srgbClr val="506EA5"/>
              </a:buClr>
              <a:defRPr/>
            </a:lvl5pPr>
          </a:lstStyle>
          <a:p>
            <a:pPr lvl="0"/>
            <a:r>
              <a:rPr lang="en-US" altLang="ko-KR" dirty="0"/>
              <a:t>[Tip] </a:t>
            </a:r>
            <a:r>
              <a:rPr lang="ko-KR" altLang="en-US" dirty="0" err="1"/>
              <a:t>블릿</a:t>
            </a:r>
            <a:r>
              <a:rPr lang="ko-KR" altLang="en-US" dirty="0"/>
              <a:t> 위계 조정 단축키 </a:t>
            </a:r>
            <a:r>
              <a:rPr lang="en-US" altLang="ko-KR" dirty="0"/>
              <a:t>: [Alt] + [Shift] + [</a:t>
            </a:r>
            <a:r>
              <a:rPr lang="ko-KR" altLang="en-US" dirty="0"/>
              <a:t>방향키</a:t>
            </a:r>
            <a:r>
              <a:rPr lang="en-US" altLang="ko-KR" dirty="0"/>
              <a:t>]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2" hasCustomPrompt="1"/>
          </p:nvPr>
        </p:nvSpPr>
        <p:spPr>
          <a:xfrm>
            <a:off x="358077" y="592879"/>
            <a:ext cx="11183010" cy="462050"/>
          </a:xfrm>
          <a:prstGeom prst="rect">
            <a:avLst/>
          </a:prstGeom>
          <a:noFill/>
        </p:spPr>
        <p:txBody>
          <a:bodyPr vert="horz" wrap="square" lIns="102870" tIns="51435" rIns="102870" bIns="51435" rtlCol="0" anchor="t" anchorCtr="0">
            <a:spAutoFit/>
          </a:bodyPr>
          <a:lstStyle>
            <a:lvl1pPr>
              <a:lnSpc>
                <a:spcPct val="100000"/>
              </a:lnSpc>
              <a:buFontTx/>
              <a:buNone/>
              <a:defRPr kumimoji="1" lang="ko-KR" altLang="en-US" sz="2116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marR="0" lvl="0" indent="0" algn="l" defTabSz="966915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1) </a:t>
            </a:r>
            <a:r>
              <a:rPr lang="ko-KR" altLang="en-US" dirty="0" err="1"/>
              <a:t>절제목을</a:t>
            </a:r>
            <a:r>
              <a:rPr lang="ko-KR" altLang="en-US" dirty="0"/>
              <a:t> 입력하세요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defTabSz="1088486">
              <a:defRPr/>
            </a:pPr>
            <a:fld id="{070A3F4A-4E56-472D-A19C-7CE7449ABD1B}" type="slidenum">
              <a:rPr lang="en-US" altLang="ko-KR" smtClean="0"/>
              <a:pPr defTabSz="1088486">
                <a:defRPr/>
              </a:pPr>
              <a:t>‹#›</a:t>
            </a:fld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43312" y="539824"/>
            <a:ext cx="11715465" cy="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4"/>
          <p:cNvSpPr>
            <a:spLocks noGrp="1"/>
          </p:cNvSpPr>
          <p:nvPr>
            <p:ph type="title" hasCustomPrompt="1"/>
          </p:nvPr>
        </p:nvSpPr>
        <p:spPr>
          <a:xfrm>
            <a:off x="191969" y="89981"/>
            <a:ext cx="11473350" cy="450447"/>
          </a:xfrm>
          <a:noFill/>
        </p:spPr>
        <p:txBody>
          <a:bodyPr vert="horz" wrap="square" lIns="91380" tIns="45690" rIns="91380" bIns="45690" rtlCol="0" anchor="t" anchorCtr="0">
            <a:spAutoFit/>
          </a:bodyPr>
          <a:lstStyle>
            <a:lvl1pPr algn="l" defTabSz="96686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lang="ko-KR" altLang="en-US" sz="2116" b="1" i="0" u="none" strike="noStrike" kern="1200" cap="none" spc="0" normalizeH="0" baseline="0" noProof="0" dirty="0">
                <a:ln>
                  <a:noFill/>
                </a:ln>
                <a:solidFill>
                  <a:srgbClr val="234F77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marR="0" lvl="0" indent="0" algn="l" defTabSz="966915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장제목을 입력하세요</a:t>
            </a:r>
            <a:r>
              <a:rPr lang="en-US" altLang="ko-KR" dirty="0"/>
              <a:t>.(</a:t>
            </a:r>
            <a:r>
              <a:rPr lang="ko-KR" altLang="en-US" dirty="0"/>
              <a:t>개요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505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2. [본문] 장 - (절) - 블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0"/>
          <p:cNvSpPr>
            <a:spLocks noGrp="1"/>
          </p:cNvSpPr>
          <p:nvPr>
            <p:ph sz="quarter" idx="10" hasCustomPrompt="1"/>
          </p:nvPr>
        </p:nvSpPr>
        <p:spPr>
          <a:xfrm>
            <a:off x="191970" y="89981"/>
            <a:ext cx="11473350" cy="450447"/>
          </a:xfrm>
          <a:noFill/>
        </p:spPr>
        <p:txBody>
          <a:bodyPr vert="horz" wrap="square" lIns="91380" tIns="45690" rIns="91380" bIns="45690" rtlCol="0" anchor="t" anchorCtr="0">
            <a:spAutoFit/>
          </a:bodyPr>
          <a:lstStyle>
            <a:lvl1pPr algn="l" defTabSz="96686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lang="ko-KR" altLang="en-US" sz="2116" b="1" i="0" u="none" strike="noStrike" kern="1200" cap="none" spc="0" normalizeH="0" baseline="0" noProof="0" dirty="0" smtClean="0">
                <a:ln>
                  <a:noFill/>
                </a:ln>
                <a:solidFill>
                  <a:srgbClr val="234F77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marR="0" lvl="0" indent="0" algn="l" defTabSz="966915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장제목을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내용 개체 틀 8"/>
          <p:cNvSpPr>
            <a:spLocks noGrp="1"/>
          </p:cNvSpPr>
          <p:nvPr>
            <p:ph sz="quarter" idx="11" hasCustomPrompt="1"/>
          </p:nvPr>
        </p:nvSpPr>
        <p:spPr>
          <a:xfrm>
            <a:off x="609491" y="1079750"/>
            <a:ext cx="10968479" cy="1955686"/>
          </a:xfrm>
        </p:spPr>
        <p:txBody>
          <a:bodyPr/>
          <a:lstStyle>
            <a:lvl1pPr>
              <a:lnSpc>
                <a:spcPct val="100000"/>
              </a:lnSpc>
              <a:buClr>
                <a:srgbClr val="506EA5"/>
              </a:buClr>
              <a:defRPr b="1">
                <a:latin typeface="맑은 고딕" pitchFamily="50" charset="-127"/>
                <a:ea typeface="맑은 고딕" pitchFamily="50" charset="-127"/>
              </a:defRPr>
            </a:lvl1pPr>
            <a:lvl2pPr>
              <a:lnSpc>
                <a:spcPct val="100000"/>
              </a:lnSpc>
              <a:buClr>
                <a:srgbClr val="506EA5"/>
              </a:buClr>
              <a:defRPr b="1">
                <a:latin typeface="맑은 고딕" pitchFamily="50" charset="-127"/>
                <a:ea typeface="맑은 고딕" pitchFamily="50" charset="-127"/>
              </a:defRPr>
            </a:lvl2pPr>
            <a:lvl3pPr>
              <a:lnSpc>
                <a:spcPct val="100000"/>
              </a:lnSpc>
              <a:buClr>
                <a:srgbClr val="506EA5"/>
              </a:buClr>
              <a:defRPr b="1">
                <a:latin typeface="맑은 고딕" pitchFamily="50" charset="-127"/>
                <a:ea typeface="맑은 고딕" pitchFamily="50" charset="-127"/>
              </a:defRPr>
            </a:lvl3pPr>
            <a:lvl4pPr>
              <a:lnSpc>
                <a:spcPct val="100000"/>
              </a:lnSpc>
              <a:buClr>
                <a:srgbClr val="506EA5"/>
              </a:buClr>
              <a:defRPr b="1">
                <a:latin typeface="맑은 고딕" pitchFamily="50" charset="-127"/>
                <a:ea typeface="맑은 고딕" pitchFamily="50" charset="-127"/>
              </a:defRPr>
            </a:lvl4pPr>
            <a:lvl5pPr>
              <a:lnSpc>
                <a:spcPct val="100000"/>
              </a:lnSpc>
              <a:buClr>
                <a:srgbClr val="506EA5"/>
              </a:buClr>
              <a:defRPr b="1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[Tip] </a:t>
            </a:r>
            <a:r>
              <a:rPr lang="ko-KR" altLang="en-US" dirty="0" err="1"/>
              <a:t>블릿</a:t>
            </a:r>
            <a:r>
              <a:rPr lang="ko-KR" altLang="en-US" dirty="0"/>
              <a:t> 위계 조정 단축키 </a:t>
            </a:r>
            <a:r>
              <a:rPr lang="en-US" altLang="ko-KR" dirty="0"/>
              <a:t>: [Alt] + [Shift] + [</a:t>
            </a:r>
            <a:r>
              <a:rPr lang="ko-KR" altLang="en-US" dirty="0"/>
              <a:t>방향키</a:t>
            </a:r>
            <a:r>
              <a:rPr lang="en-US" altLang="ko-KR" dirty="0"/>
              <a:t>]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358076" y="593864"/>
            <a:ext cx="11183009" cy="462050"/>
          </a:xfrm>
          <a:noFill/>
        </p:spPr>
        <p:txBody>
          <a:bodyPr vert="horz" wrap="square" lIns="102870" tIns="51435" rIns="102870" bIns="51435" rtlCol="0" anchor="t" anchorCtr="0">
            <a:spAutoFit/>
          </a:bodyPr>
          <a:lstStyle>
            <a:lvl1pPr marL="0" marR="0" indent="0" defTabSz="96691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kumimoji="1" lang="ko-KR" altLang="en-US" sz="2116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marR="0" lvl="0" indent="0" algn="l" defTabSz="966915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1) </a:t>
            </a:r>
            <a:r>
              <a:rPr lang="ko-KR" altLang="en-US" dirty="0" err="1"/>
              <a:t>절제목을</a:t>
            </a:r>
            <a:r>
              <a:rPr lang="ko-KR" altLang="en-US" dirty="0"/>
              <a:t>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defTabSz="1088486">
              <a:defRPr/>
            </a:pPr>
            <a:fld id="{070A3F4A-4E56-472D-A19C-7CE7449ABD1B}" type="slidenum">
              <a:rPr lang="en-US" altLang="ko-KR" smtClean="0"/>
              <a:pPr defTabSz="1088486"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43312" y="539824"/>
            <a:ext cx="11715465" cy="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02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3. [본문] (장) - 블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 hasCustomPrompt="1"/>
          </p:nvPr>
        </p:nvSpPr>
        <p:spPr>
          <a:xfrm>
            <a:off x="191969" y="89981"/>
            <a:ext cx="11473350" cy="450447"/>
          </a:xfrm>
          <a:noFill/>
        </p:spPr>
        <p:txBody>
          <a:bodyPr vert="horz" wrap="square" lIns="91380" tIns="45690" rIns="91380" bIns="45690" rtlCol="0" anchor="t" anchorCtr="0">
            <a:spAutoFit/>
          </a:bodyPr>
          <a:lstStyle>
            <a:lvl1pPr algn="l" defTabSz="96686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lang="ko-KR" altLang="en-US" sz="2116" b="1" i="0" u="none" strike="noStrike" kern="1200" cap="none" spc="0" normalizeH="0" baseline="0" noProof="0" dirty="0">
                <a:ln>
                  <a:noFill/>
                </a:ln>
                <a:solidFill>
                  <a:srgbClr val="234F77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marR="0" lvl="0" indent="0" algn="l" defTabSz="966915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장제목을 입력하세요</a:t>
            </a:r>
            <a:r>
              <a:rPr lang="en-US" altLang="ko-KR" dirty="0"/>
              <a:t>.(</a:t>
            </a:r>
            <a:r>
              <a:rPr lang="ko-KR" altLang="en-US" dirty="0"/>
              <a:t>개요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8"/>
          <p:cNvSpPr>
            <a:spLocks noGrp="1"/>
          </p:cNvSpPr>
          <p:nvPr>
            <p:ph sz="quarter" idx="11" hasCustomPrompt="1"/>
          </p:nvPr>
        </p:nvSpPr>
        <p:spPr>
          <a:xfrm>
            <a:off x="281889" y="611858"/>
            <a:ext cx="11327291" cy="1847514"/>
          </a:xfrm>
          <a:prstGeom prst="rect">
            <a:avLst/>
          </a:prstGeom>
        </p:spPr>
        <p:txBody>
          <a:bodyPr/>
          <a:lstStyle>
            <a:lvl1pPr>
              <a:buClr>
                <a:srgbClr val="506EA5"/>
              </a:buClr>
              <a:defRPr sz="1800"/>
            </a:lvl1pPr>
            <a:lvl2pPr>
              <a:buClr>
                <a:srgbClr val="506EA5"/>
              </a:buClr>
              <a:defRPr sz="1600"/>
            </a:lvl2pPr>
            <a:lvl3pPr>
              <a:buClr>
                <a:srgbClr val="506EA5"/>
              </a:buClr>
              <a:defRPr sz="1400"/>
            </a:lvl3pPr>
            <a:lvl4pPr>
              <a:buClr>
                <a:srgbClr val="506EA5"/>
              </a:buClr>
              <a:defRPr sz="1200"/>
            </a:lvl4pPr>
            <a:lvl5pPr>
              <a:buClr>
                <a:srgbClr val="506EA5"/>
              </a:buClr>
              <a:defRPr sz="1000" b="0"/>
            </a:lvl5pPr>
            <a:lvl6pPr marL="1296000" indent="-180000">
              <a:buFont typeface="Wingdings" panose="05000000000000000000" pitchFamily="2" charset="2"/>
              <a:buChar char="v"/>
              <a:defRPr sz="900" b="0"/>
            </a:lvl6pPr>
          </a:lstStyle>
          <a:p>
            <a:pPr lvl="0"/>
            <a:r>
              <a:rPr lang="en-US" altLang="ko-KR" dirty="0"/>
              <a:t>[Tip] </a:t>
            </a:r>
            <a:r>
              <a:rPr lang="ko-KR" altLang="en-US" dirty="0" err="1"/>
              <a:t>블릿</a:t>
            </a:r>
            <a:r>
              <a:rPr lang="ko-KR" altLang="en-US" dirty="0"/>
              <a:t> 위계 조정 단축키 </a:t>
            </a:r>
            <a:r>
              <a:rPr lang="en-US" altLang="ko-KR" dirty="0"/>
              <a:t>: [Alt] + [Shift] + [</a:t>
            </a:r>
            <a:r>
              <a:rPr lang="ko-KR" altLang="en-US" dirty="0"/>
              <a:t>방향키</a:t>
            </a:r>
            <a:r>
              <a:rPr lang="en-US" altLang="ko-KR" dirty="0"/>
              <a:t>]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4"/>
            <a:endParaRPr lang="en-US" altLang="ko-KR" dirty="0"/>
          </a:p>
          <a:p>
            <a:pPr lvl="5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88486">
              <a:defRPr/>
            </a:pPr>
            <a:fld id="{070A3F4A-4E56-472D-A19C-7CE7449ABD1B}" type="slidenum">
              <a:rPr lang="en-US" altLang="ko-KR" smtClean="0"/>
              <a:pPr defTabSz="1088486">
                <a:defRPr/>
              </a:pPr>
              <a:t>‹#›</a:t>
            </a:fld>
            <a:endParaRPr 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43312" y="539824"/>
            <a:ext cx="11715465" cy="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3F74923-23D0-482F-9CA2-149A75D06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539" y="68909"/>
            <a:ext cx="1853074" cy="43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13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. [빈화면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2"/>
            <a:ext cx="1219200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2" tIns="54426" rIns="108852" bIns="54426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127932" y="101631"/>
            <a:ext cx="11928363" cy="6659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2" tIns="54426" rIns="108852" bIns="54426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86">
              <a:defRPr/>
            </a:pPr>
            <a:fld id="{070A3F4A-4E56-472D-A19C-7CE7449ABD1B}" type="slidenum">
              <a:rPr lang="en-US" altLang="ko-KR" smtClean="0"/>
              <a:pPr defTabSz="1088486"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8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89A9A-E38C-4CEE-A0DA-86EB830AA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94489"/>
            <a:ext cx="9144000" cy="1015474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C48FE3-66D1-48B2-8166-490BF852B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5" indent="0" algn="ctr">
              <a:buNone/>
              <a:defRPr sz="2000"/>
            </a:lvl2pPr>
            <a:lvl3pPr marL="914232" indent="0" algn="ctr">
              <a:buNone/>
              <a:defRPr sz="1799"/>
            </a:lvl3pPr>
            <a:lvl4pPr marL="1371349" indent="0" algn="ctr">
              <a:buNone/>
              <a:defRPr sz="1600"/>
            </a:lvl4pPr>
            <a:lvl5pPr marL="1828464" indent="0" algn="ctr">
              <a:buNone/>
              <a:defRPr sz="1600"/>
            </a:lvl5pPr>
            <a:lvl6pPr marL="2285580" indent="0" algn="ctr">
              <a:buNone/>
              <a:defRPr sz="1600"/>
            </a:lvl6pPr>
            <a:lvl7pPr marL="2742696" indent="0" algn="ctr">
              <a:buNone/>
              <a:defRPr sz="1600"/>
            </a:lvl7pPr>
            <a:lvl8pPr marL="3199813" indent="0" algn="ctr">
              <a:buNone/>
              <a:defRPr sz="1600"/>
            </a:lvl8pPr>
            <a:lvl9pPr marL="365692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7FEAC6-AB39-463E-93D5-E1E088C11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788" y="5685254"/>
            <a:ext cx="2782426" cy="657491"/>
          </a:xfrm>
          <a:prstGeom prst="rect">
            <a:avLst/>
          </a:prstGeom>
        </p:spPr>
      </p:pic>
      <p:sp>
        <p:nvSpPr>
          <p:cNvPr id="9" name="1/2 액자 8">
            <a:extLst>
              <a:ext uri="{FF2B5EF4-FFF2-40B4-BE49-F238E27FC236}">
                <a16:creationId xmlns:a16="http://schemas.microsoft.com/office/drawing/2014/main" id="{EC4D9EEF-6729-4ABB-BD7F-83498D0DE502}"/>
              </a:ext>
            </a:extLst>
          </p:cNvPr>
          <p:cNvSpPr/>
          <p:nvPr userDrawn="1"/>
        </p:nvSpPr>
        <p:spPr>
          <a:xfrm>
            <a:off x="0" y="2"/>
            <a:ext cx="838201" cy="906087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E4F06146-FA1B-461E-8999-EC0C0EAEB226}"/>
              </a:ext>
            </a:extLst>
          </p:cNvPr>
          <p:cNvSpPr/>
          <p:nvPr userDrawn="1"/>
        </p:nvSpPr>
        <p:spPr>
          <a:xfrm rot="5400000">
            <a:off x="11319858" y="-33942"/>
            <a:ext cx="838200" cy="906086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61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개체 틀 10"/>
          <p:cNvSpPr>
            <a:spLocks noGrp="1"/>
          </p:cNvSpPr>
          <p:nvPr>
            <p:ph type="title"/>
          </p:nvPr>
        </p:nvSpPr>
        <p:spPr>
          <a:xfrm>
            <a:off x="191967" y="89981"/>
            <a:ext cx="11666065" cy="450447"/>
          </a:xfrm>
          <a:prstGeom prst="rect">
            <a:avLst/>
          </a:prstGeom>
          <a:noFill/>
        </p:spPr>
        <p:txBody>
          <a:bodyPr vert="horz" wrap="square" lIns="91380" tIns="45690" rIns="91380" bIns="45690" rtlCol="0" anchor="t" anchorCtr="0">
            <a:spAutoFit/>
          </a:bodyPr>
          <a:lstStyle/>
          <a:p>
            <a:pPr marL="0" marR="0" lvl="0" indent="0" algn="l" defTabSz="966915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장제목을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10986061" y="6172034"/>
            <a:ext cx="913551" cy="365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0000"/>
              </a:lnSpc>
              <a:spcBef>
                <a:spcPts val="741"/>
              </a:spcBef>
              <a:defRPr kumimoji="1" lang="ko-KR" altLang="en-US" sz="1482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defTabSz="1088486">
              <a:defRPr/>
            </a:pPr>
            <a:fld id="{070A3F4A-4E56-472D-A19C-7CE7449ABD1B}" type="slidenum">
              <a:rPr lang="en-US" altLang="ko-KR" smtClean="0"/>
              <a:pPr defTabSz="1088486">
                <a:defRPr/>
              </a:pPr>
              <a:t>‹#›</a:t>
            </a:fld>
            <a:endParaRPr 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609494" y="1599830"/>
            <a:ext cx="10973012" cy="4526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5037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3" r:id="rId4"/>
    <p:sldLayoutId id="2147483874" r:id="rId5"/>
  </p:sldLayoutIdLst>
  <p:hf hdr="0" ftr="0" dt="0"/>
  <p:txStyles>
    <p:titleStyle>
      <a:lvl1pPr algn="l" defTabSz="966861" rtl="0" eaLnBrk="1" latinLnBrk="0" hangingPunct="1">
        <a:lnSpc>
          <a:spcPct val="100000"/>
        </a:lnSpc>
        <a:spcBef>
          <a:spcPct val="0"/>
        </a:spcBef>
        <a:buNone/>
        <a:defRPr kumimoji="1" lang="ko-KR" altLang="en-US" sz="2116" b="1" i="0" u="none" strike="noStrike" kern="1200" cap="none" spc="0" normalizeH="0" baseline="0" noProof="0" dirty="0">
          <a:ln>
            <a:noFill/>
          </a:ln>
          <a:solidFill>
            <a:srgbClr val="36918B"/>
          </a:solidFill>
          <a:effectLst/>
          <a:uLnTx/>
          <a:uFillTx/>
          <a:latin typeface="맑은 고딕" pitchFamily="50" charset="-127"/>
          <a:ea typeface="맑은 고딕" pitchFamily="50" charset="-127"/>
          <a:cs typeface="+mn-cs"/>
        </a:defRPr>
      </a:lvl1pPr>
    </p:titleStyle>
    <p:bodyStyle>
      <a:lvl1pPr marL="342831" indent="-342831" algn="l" defTabSz="966861" rtl="0" eaLnBrk="1" latinLnBrk="0" hangingPunct="1">
        <a:lnSpc>
          <a:spcPct val="100000"/>
        </a:lnSpc>
        <a:spcBef>
          <a:spcPts val="1482"/>
        </a:spcBef>
        <a:buClr>
          <a:srgbClr val="5ABEC3"/>
        </a:buClr>
        <a:buFont typeface="돋움" pitchFamily="50" charset="-127"/>
        <a:buChar char="▐"/>
        <a:defRPr kumimoji="1" lang="ko-KR" altLang="en-US" sz="1904" b="1" kern="1200" baseline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564401" indent="-201572" algn="l" defTabSz="966861" rtl="0" eaLnBrk="1" latinLnBrk="0" hangingPunct="1">
        <a:lnSpc>
          <a:spcPct val="100000"/>
        </a:lnSpc>
        <a:spcBef>
          <a:spcPts val="741"/>
        </a:spcBef>
        <a:buClr>
          <a:srgbClr val="5ABEC3"/>
        </a:buClr>
        <a:buFont typeface="Wingdings 3" pitchFamily="18" charset="2"/>
        <a:buChar char=""/>
        <a:defRPr kumimoji="1" lang="ko-KR" altLang="en-US" sz="1904" b="1" kern="1200" baseline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745816" indent="-171336" algn="l" defTabSz="966861" rtl="0" eaLnBrk="1" latinLnBrk="0" hangingPunct="1">
        <a:lnSpc>
          <a:spcPct val="100000"/>
        </a:lnSpc>
        <a:spcBef>
          <a:spcPts val="741"/>
        </a:spcBef>
        <a:buClr>
          <a:srgbClr val="5ABEC3"/>
        </a:buClr>
        <a:buFont typeface="Arial" pitchFamily="34" charset="0"/>
        <a:buChar char="•"/>
        <a:defRPr kumimoji="1" lang="ko-KR" altLang="en-US" sz="1904" b="1" kern="1200" baseline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952307" indent="-209508" algn="l" defTabSz="966861" rtl="0" eaLnBrk="1" latinLnBrk="0" hangingPunct="1">
        <a:lnSpc>
          <a:spcPct val="100000"/>
        </a:lnSpc>
        <a:spcBef>
          <a:spcPts val="741"/>
        </a:spcBef>
        <a:buClr>
          <a:srgbClr val="5ABEC3"/>
        </a:buClr>
        <a:buFont typeface="돋움" pitchFamily="50" charset="-127"/>
        <a:buChar char="-"/>
        <a:defRPr kumimoji="1" lang="ko-KR" altLang="en-US" sz="1904" b="1" kern="1200" baseline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169116" indent="-201572" algn="l" defTabSz="966861" rtl="0" eaLnBrk="1" latinLnBrk="0" hangingPunct="1">
        <a:lnSpc>
          <a:spcPct val="100000"/>
        </a:lnSpc>
        <a:spcBef>
          <a:spcPts val="741"/>
        </a:spcBef>
        <a:buClr>
          <a:srgbClr val="5ABEC3"/>
        </a:buClr>
        <a:buFont typeface="Arial" pitchFamily="34" charset="0"/>
        <a:buChar char="»"/>
        <a:defRPr kumimoji="1" lang="ko-KR" altLang="en-US" sz="1904" b="1" kern="1200" baseline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658878" indent="-241716" algn="l" defTabSz="966861" rtl="0" eaLnBrk="1" latinLnBrk="1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142317" indent="-241716" algn="l" defTabSz="966861" rtl="0" eaLnBrk="1" latinLnBrk="1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625751" indent="-241716" algn="l" defTabSz="966861" rtl="0" eaLnBrk="1" latinLnBrk="1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109183" indent="-241716" algn="l" defTabSz="966861" rtl="0" eaLnBrk="1" latinLnBrk="1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66861" rtl="0" eaLnBrk="1" latinLnBrk="1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40" algn="l" defTabSz="966861" rtl="0" eaLnBrk="1" latinLnBrk="1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61" algn="l" defTabSz="966861" rtl="0" eaLnBrk="1" latinLnBrk="1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301" algn="l" defTabSz="966861" rtl="0" eaLnBrk="1" latinLnBrk="1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732" algn="l" defTabSz="966861" rtl="0" eaLnBrk="1" latinLnBrk="1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168" algn="l" defTabSz="966861" rtl="0" eaLnBrk="1" latinLnBrk="1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598" algn="l" defTabSz="966861" rtl="0" eaLnBrk="1" latinLnBrk="1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4033" algn="l" defTabSz="966861" rtl="0" eaLnBrk="1" latinLnBrk="1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469" algn="l" defTabSz="966861" rtl="0" eaLnBrk="1" latinLnBrk="1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2.png"/><Relationship Id="rId4" Type="http://schemas.openxmlformats.org/officeDocument/2006/relationships/image" Target="../media/image14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dict.naver.com/#/entry/enko/a22f4f8c66c546f89961a563fcb704dd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1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199.png"/><Relationship Id="rId9" Type="http://schemas.openxmlformats.org/officeDocument/2006/relationships/image" Target="../media/image20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9.png"/><Relationship Id="rId4" Type="http://schemas.openxmlformats.org/officeDocument/2006/relationships/image" Target="../media/image21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3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0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3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5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9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5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0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0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6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4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2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mailto:phirippa@naver.com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6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9.png"/><Relationship Id="rId5" Type="http://schemas.openxmlformats.org/officeDocument/2006/relationships/image" Target="../media/image326.png"/><Relationship Id="rId4" Type="http://schemas.openxmlformats.org/officeDocument/2006/relationships/image" Target="../media/image32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4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4.png"/><Relationship Id="rId4" Type="http://schemas.openxmlformats.org/officeDocument/2006/relationships/image" Target="../media/image3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5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7.png"/><Relationship Id="rId4" Type="http://schemas.openxmlformats.org/officeDocument/2006/relationships/image" Target="../media/image339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3.png"/><Relationship Id="rId5" Type="http://schemas.openxmlformats.org/officeDocument/2006/relationships/image" Target="../media/image341.png"/><Relationship Id="rId4" Type="http://schemas.openxmlformats.org/officeDocument/2006/relationships/image" Target="../media/image342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9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1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3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5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7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9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2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5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7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9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1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dict.naver.com/#/entry/enko/6e59875bb21246eea31e49c0ca0c6f44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KNAvefMzJpAurCj42-kTQmIoOvUTOe4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78.png"/><Relationship Id="rId4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s.mysql.com/archives/installe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57E79A3-F9E9-4970-BF0B-355F88C83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702" y="4623819"/>
            <a:ext cx="9142599" cy="1655509"/>
          </a:xfrm>
        </p:spPr>
        <p:txBody>
          <a:bodyPr/>
          <a:lstStyle/>
          <a:p>
            <a:r>
              <a:rPr lang="ko-KR" altLang="en-US" dirty="0"/>
              <a:t>김성필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51" y="1196752"/>
            <a:ext cx="36957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38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2.2 MySQL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License Agreement</a:t>
            </a:r>
          </a:p>
          <a:p>
            <a:pPr lvl="2"/>
            <a:r>
              <a:rPr lang="en-US" altLang="ko-KR" dirty="0"/>
              <a:t>“I accept the license terms” </a:t>
            </a:r>
            <a:r>
              <a:rPr lang="ko-KR" altLang="en-US" dirty="0"/>
              <a:t>체크 박스를 클릭 </a:t>
            </a:r>
            <a:endParaRPr lang="en-US" altLang="ko-KR" dirty="0"/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Next </a:t>
            </a:r>
            <a:r>
              <a:rPr lang="ko-KR" altLang="en-US" dirty="0">
                <a:sym typeface="Wingdings" panose="05000000000000000000" pitchFamily="2" charset="2"/>
              </a:rPr>
              <a:t>버튼 클릭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10</a:t>
            </a:fld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213" y="1984221"/>
            <a:ext cx="4491990" cy="3388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522" y="1984221"/>
            <a:ext cx="4491990" cy="3388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번개 8"/>
          <p:cNvSpPr/>
          <p:nvPr/>
        </p:nvSpPr>
        <p:spPr>
          <a:xfrm>
            <a:off x="7392144" y="4725144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번개 9"/>
          <p:cNvSpPr/>
          <p:nvPr/>
        </p:nvSpPr>
        <p:spPr>
          <a:xfrm>
            <a:off x="9408368" y="5007099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214096" y="465315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212086" y="495007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2244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MySQL Workbench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버전과 실행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 Workbench</a:t>
            </a:r>
            <a:r>
              <a:rPr lang="ko-KR" altLang="en-US" dirty="0"/>
              <a:t>의 다양한 기능 실습 </a:t>
            </a:r>
            <a:r>
              <a:rPr lang="en-US" altLang="ko-KR" dirty="0"/>
              <a:t>2</a:t>
            </a:r>
          </a:p>
          <a:p>
            <a:pPr lvl="2"/>
            <a:r>
              <a:rPr lang="ko-KR" altLang="en-US" dirty="0"/>
              <a:t>내비게이터의 </a:t>
            </a:r>
            <a:r>
              <a:rPr lang="en-US" altLang="ko-KR" dirty="0"/>
              <a:t>[Administration]</a:t>
            </a:r>
            <a:r>
              <a:rPr lang="ko-KR" altLang="en-US" dirty="0"/>
              <a:t>탭을 이용해서 </a:t>
            </a:r>
            <a:r>
              <a:rPr lang="en-US" altLang="ko-KR" dirty="0"/>
              <a:t>MySQL</a:t>
            </a:r>
            <a:r>
              <a:rPr lang="ko-KR" altLang="en-US" dirty="0"/>
              <a:t>을 관리</a:t>
            </a:r>
            <a:endParaRPr lang="en-US" altLang="ko-KR" dirty="0"/>
          </a:p>
          <a:p>
            <a:pPr lvl="1"/>
            <a:r>
              <a:rPr lang="ko-KR" altLang="en-US" dirty="0"/>
              <a:t>실습</a:t>
            </a:r>
            <a:r>
              <a:rPr lang="en-US" altLang="ko-KR" dirty="0"/>
              <a:t> – [Administration] </a:t>
            </a:r>
            <a:r>
              <a:rPr lang="ko-KR" altLang="en-US" dirty="0"/>
              <a:t>탭 </a:t>
            </a:r>
            <a:r>
              <a:rPr lang="en-US" altLang="ko-KR" dirty="0"/>
              <a:t>/ [MANAGEMENT] / Server Status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현재 서버의 가동 상태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포트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메모리 상태나 </a:t>
            </a:r>
            <a:r>
              <a:rPr lang="en-US" altLang="ko-KR" dirty="0">
                <a:sym typeface="Wingdings" panose="05000000000000000000" pitchFamily="2" charset="2"/>
              </a:rPr>
              <a:t>CPU </a:t>
            </a:r>
            <a:r>
              <a:rPr lang="ko-KR" altLang="en-US" dirty="0">
                <a:sym typeface="Wingdings" panose="05000000000000000000" pitchFamily="2" charset="2"/>
              </a:rPr>
              <a:t>사용 상태 등을 확인 할 수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100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1916832"/>
            <a:ext cx="7200800" cy="415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361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MySQL Workbench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버전과 실행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 Workbench</a:t>
            </a:r>
            <a:r>
              <a:rPr lang="ko-KR" altLang="en-US" dirty="0"/>
              <a:t>의 다양한 기능 실습</a:t>
            </a:r>
            <a:r>
              <a:rPr lang="en-US" altLang="ko-KR" dirty="0"/>
              <a:t> – </a:t>
            </a:r>
            <a:r>
              <a:rPr lang="ko-KR" altLang="en-US" dirty="0"/>
              <a:t>쿼리 창을 이용한 실습</a:t>
            </a:r>
            <a:r>
              <a:rPr lang="en-US" altLang="ko-KR" dirty="0"/>
              <a:t>1</a:t>
            </a:r>
          </a:p>
          <a:p>
            <a:pPr lvl="2"/>
            <a:r>
              <a:rPr lang="en-US" altLang="ko-KR" dirty="0"/>
              <a:t>Ch03</a:t>
            </a:r>
            <a:r>
              <a:rPr lang="ko-KR" altLang="en-US" dirty="0"/>
              <a:t>에서도 쿼리 창을 이용한 실습을 진행한 적이 있지만 다시 한번 더 확인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101</a:t>
            </a:fld>
            <a:endParaRPr lang="en-US" dirty="0"/>
          </a:p>
        </p:txBody>
      </p:sp>
      <p:pic>
        <p:nvPicPr>
          <p:cNvPr id="5" name="Picture 2" descr="C:\Users\USER\Desktop\이것이mysql이다\이미지모음\1-9장그림(2019.09.16)\05장그림\05-23.bmp">
            <a:extLst>
              <a:ext uri="{FF2B5EF4-FFF2-40B4-BE49-F238E27FC236}">
                <a16:creationId xmlns:a16="http://schemas.microsoft.com/office/drawing/2014/main" id="{D93F3FB1-3E78-4E92-C5C9-C569C7FA4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02" y="1340768"/>
            <a:ext cx="8230698" cy="474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6821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MySQL Workbench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버전과 실행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 Workbench</a:t>
            </a:r>
            <a:r>
              <a:rPr lang="ko-KR" altLang="en-US" dirty="0"/>
              <a:t>의 다양한 기능 실습</a:t>
            </a:r>
            <a:r>
              <a:rPr lang="en-US" altLang="ko-KR" dirty="0"/>
              <a:t> – </a:t>
            </a:r>
            <a:r>
              <a:rPr lang="ko-KR" altLang="en-US" dirty="0"/>
              <a:t>쿼리 창을 이용한 실습</a:t>
            </a:r>
            <a:r>
              <a:rPr lang="en-US" altLang="ko-KR" dirty="0"/>
              <a:t>1</a:t>
            </a:r>
          </a:p>
          <a:p>
            <a:pPr lvl="2"/>
            <a:r>
              <a:rPr lang="en-US" altLang="ko-KR" dirty="0"/>
              <a:t>Ch03</a:t>
            </a:r>
            <a:r>
              <a:rPr lang="ko-KR" altLang="en-US" dirty="0"/>
              <a:t>에서도 쿼리 창을 이용한 실습을 진행한 적이 있지만 다시 한번 더 확인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0. - </a:t>
            </a:r>
            <a:r>
              <a:rPr lang="ko-KR" altLang="en-US" dirty="0"/>
              <a:t>열려 있는 모든 쿼리 창을 닫습니다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1. – </a:t>
            </a:r>
            <a:r>
              <a:rPr lang="ko-KR" altLang="en-US" dirty="0"/>
              <a:t>새로운 쿼리 창 생성</a:t>
            </a:r>
            <a:endParaRPr lang="en-US" altLang="ko-KR" dirty="0"/>
          </a:p>
          <a:p>
            <a:pPr lvl="2"/>
            <a:r>
              <a:rPr lang="en-US" altLang="ko-KR" dirty="0"/>
              <a:t>    &lt;Create a new SQL tab for executing queries&gt; </a:t>
            </a:r>
            <a:r>
              <a:rPr lang="ko-KR" altLang="en-US" dirty="0"/>
              <a:t>아이콘을 클릭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2. – </a:t>
            </a:r>
            <a:r>
              <a:rPr lang="ko-KR" altLang="en-US" dirty="0"/>
              <a:t>쿼리 문 작성</a:t>
            </a:r>
            <a:endParaRPr lang="en-US" altLang="ko-KR" dirty="0"/>
          </a:p>
          <a:p>
            <a:pPr marL="362829" lvl="1" indent="0">
              <a:buNone/>
            </a:pPr>
            <a:r>
              <a:rPr lang="en-US" altLang="ko-KR" dirty="0"/>
              <a:t>	USE employees;</a:t>
            </a:r>
          </a:p>
          <a:p>
            <a:pPr marL="362829" lvl="1" indent="0">
              <a:buNone/>
            </a:pPr>
            <a:r>
              <a:rPr lang="en-US" altLang="ko-KR" dirty="0"/>
              <a:t>	SELECT * FROM </a:t>
            </a:r>
            <a:r>
              <a:rPr lang="en-US" altLang="ko-KR" dirty="0" err="1"/>
              <a:t>emplopyees</a:t>
            </a:r>
            <a:r>
              <a:rPr lang="en-US" altLang="ko-KR" dirty="0"/>
              <a:t>;</a:t>
            </a:r>
          </a:p>
          <a:p>
            <a:pPr lvl="3"/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문장 끝에는 </a:t>
            </a:r>
            <a:r>
              <a:rPr lang="en-US" altLang="ko-KR" dirty="0">
                <a:solidFill>
                  <a:srgbClr val="FF0000"/>
                </a:solidFill>
              </a:rPr>
              <a:t>‘;’</a:t>
            </a:r>
            <a:r>
              <a:rPr lang="ko-KR" altLang="en-US" dirty="0">
                <a:solidFill>
                  <a:srgbClr val="FF0000"/>
                </a:solidFill>
              </a:rPr>
              <a:t>을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붙임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3. – </a:t>
            </a:r>
            <a:r>
              <a:rPr lang="ko-KR" altLang="en-US" dirty="0"/>
              <a:t>쿼리 문 실행</a:t>
            </a:r>
            <a:endParaRPr lang="en-US" altLang="ko-KR" dirty="0"/>
          </a:p>
          <a:p>
            <a:pPr lvl="2"/>
            <a:r>
              <a:rPr lang="en-US" altLang="ko-KR" dirty="0"/>
              <a:t>   &lt;Execute the selected portion ~&gt; </a:t>
            </a:r>
            <a:r>
              <a:rPr lang="ko-KR" altLang="en-US" dirty="0"/>
              <a:t>아이콘 클릭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102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13" y="1940502"/>
            <a:ext cx="295316" cy="2953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761" y="3933056"/>
            <a:ext cx="190527" cy="2095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584" y="4193907"/>
            <a:ext cx="7735380" cy="169568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89569" y="2618058"/>
            <a:ext cx="18103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014" y="1358943"/>
            <a:ext cx="1971950" cy="219105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126373" y="2002673"/>
            <a:ext cx="1944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번개 13"/>
          <p:cNvSpPr/>
          <p:nvPr/>
        </p:nvSpPr>
        <p:spPr>
          <a:xfrm>
            <a:off x="9264352" y="1859196"/>
            <a:ext cx="144016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번개 14"/>
          <p:cNvSpPr/>
          <p:nvPr/>
        </p:nvSpPr>
        <p:spPr>
          <a:xfrm>
            <a:off x="9364641" y="1847535"/>
            <a:ext cx="144016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사각형 설명선 15"/>
          <p:cNvSpPr/>
          <p:nvPr/>
        </p:nvSpPr>
        <p:spPr>
          <a:xfrm>
            <a:off x="9336360" y="891450"/>
            <a:ext cx="1721709" cy="360040"/>
          </a:xfrm>
          <a:prstGeom prst="wedgeRectCallout">
            <a:avLst>
              <a:gd name="adj1" fmla="val -44376"/>
              <a:gd name="adj2" fmla="val 21436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더블 클릭과 동일</a:t>
            </a:r>
          </a:p>
        </p:txBody>
      </p:sp>
    </p:spTree>
    <p:extLst>
      <p:ext uri="{BB962C8B-B14F-4D97-AF65-F5344CB8AC3E}">
        <p14:creationId xmlns:p14="http://schemas.microsoft.com/office/powerpoint/2010/main" val="248655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MySQL Workbench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버전과 실행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 Workbench</a:t>
            </a:r>
            <a:r>
              <a:rPr lang="ko-KR" altLang="en-US" dirty="0"/>
              <a:t>의 다양한 기능 실습</a:t>
            </a:r>
            <a:r>
              <a:rPr lang="en-US" altLang="ko-KR" dirty="0"/>
              <a:t> – </a:t>
            </a:r>
            <a:r>
              <a:rPr lang="ko-KR" altLang="en-US" dirty="0"/>
              <a:t>쿼리 창을 이용한 실습</a:t>
            </a:r>
            <a:r>
              <a:rPr lang="en-US" altLang="ko-KR" dirty="0"/>
              <a:t>2</a:t>
            </a:r>
          </a:p>
          <a:p>
            <a:pPr lvl="2"/>
            <a:r>
              <a:rPr lang="ko-KR" altLang="en-US" dirty="0"/>
              <a:t>쿼리 문에서 </a:t>
            </a:r>
            <a:r>
              <a:rPr lang="ko-KR" altLang="en-US" dirty="0" err="1">
                <a:solidFill>
                  <a:srgbClr val="FF0000"/>
                </a:solidFill>
              </a:rPr>
              <a:t>예약어를</a:t>
            </a:r>
            <a:r>
              <a:rPr lang="ko-KR" altLang="en-US" dirty="0">
                <a:solidFill>
                  <a:srgbClr val="FF0000"/>
                </a:solidFill>
              </a:rPr>
              <a:t> 모두 대문자로 </a:t>
            </a:r>
            <a:r>
              <a:rPr lang="ko-KR" altLang="en-US" dirty="0"/>
              <a:t>변경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0. - </a:t>
            </a:r>
            <a:r>
              <a:rPr lang="ko-KR" altLang="en-US" dirty="0"/>
              <a:t>열려 있는 모든 쿼리 창을 닫습니다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1. – </a:t>
            </a:r>
            <a:r>
              <a:rPr lang="ko-KR" altLang="en-US" dirty="0"/>
              <a:t>새로운 쿼리 창 생성</a:t>
            </a:r>
            <a:endParaRPr lang="en-US" altLang="ko-KR" dirty="0"/>
          </a:p>
          <a:p>
            <a:pPr lvl="2"/>
            <a:r>
              <a:rPr lang="en-US" altLang="ko-KR" dirty="0"/>
              <a:t>    &lt;Create a new SQL tab for executing queries&gt; </a:t>
            </a:r>
            <a:r>
              <a:rPr lang="ko-KR" altLang="en-US" dirty="0"/>
              <a:t>아이콘을 클릭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2. – </a:t>
            </a:r>
            <a:r>
              <a:rPr lang="ko-KR" altLang="en-US" dirty="0"/>
              <a:t>쿼리 문 작성</a:t>
            </a:r>
            <a:endParaRPr lang="en-US" altLang="ko-KR" dirty="0"/>
          </a:p>
          <a:p>
            <a:pPr marL="362829" lvl="1" indent="0">
              <a:buNone/>
            </a:pPr>
            <a:r>
              <a:rPr lang="en-US" altLang="ko-KR" dirty="0"/>
              <a:t>	use employees;</a:t>
            </a:r>
          </a:p>
          <a:p>
            <a:pPr marL="362829" lvl="1" indent="0">
              <a:buNone/>
            </a:pPr>
            <a:r>
              <a:rPr lang="en-US" altLang="ko-KR" dirty="0"/>
              <a:t>	select * from </a:t>
            </a:r>
            <a:r>
              <a:rPr lang="en-US" altLang="ko-KR" dirty="0" err="1"/>
              <a:t>emplopyees</a:t>
            </a:r>
            <a:r>
              <a:rPr lang="en-US" altLang="ko-KR" dirty="0"/>
              <a:t>;</a:t>
            </a:r>
          </a:p>
          <a:p>
            <a:pPr lvl="2"/>
            <a:r>
              <a:rPr lang="ko-KR" altLang="en-US" dirty="0"/>
              <a:t>위 두 쿼리 문을 하나의 블록으로 지정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3. – </a:t>
            </a:r>
            <a:r>
              <a:rPr lang="ko-KR" altLang="en-US" dirty="0" err="1"/>
              <a:t>예약어를</a:t>
            </a:r>
            <a:r>
              <a:rPr lang="ko-KR" altLang="en-US" dirty="0"/>
              <a:t> 대문자로 변경</a:t>
            </a:r>
            <a:endParaRPr lang="en-US" altLang="ko-KR" dirty="0"/>
          </a:p>
          <a:p>
            <a:pPr lvl="2"/>
            <a:r>
              <a:rPr lang="en-US" altLang="ko-KR" dirty="0"/>
              <a:t>[Edit]&gt;&gt;[Format]&gt;&gt;[UPCASE Keywords]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103</a:t>
            </a:fld>
            <a:endParaRPr 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13" y="1940502"/>
            <a:ext cx="295316" cy="2953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568" y="2567110"/>
            <a:ext cx="2362530" cy="5048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905" y="3501008"/>
            <a:ext cx="2400635" cy="504895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>
            <a:off x="6960096" y="3140968"/>
            <a:ext cx="296737" cy="2880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604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MySQL Workbench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버전과 실행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 Workbench</a:t>
            </a:r>
            <a:r>
              <a:rPr lang="ko-KR" altLang="en-US" dirty="0"/>
              <a:t>의 다양한 기능 실습</a:t>
            </a:r>
            <a:r>
              <a:rPr lang="en-US" altLang="ko-KR" dirty="0"/>
              <a:t> – </a:t>
            </a:r>
            <a:r>
              <a:rPr lang="ko-KR" altLang="en-US" dirty="0"/>
              <a:t>쿼리 창을 이용한 실습</a:t>
            </a:r>
            <a:r>
              <a:rPr lang="en-US" altLang="ko-KR" dirty="0"/>
              <a:t>3</a:t>
            </a:r>
          </a:p>
          <a:p>
            <a:pPr lvl="2"/>
            <a:r>
              <a:rPr lang="ko-KR" altLang="en-US" dirty="0"/>
              <a:t>쿼리 문에서 </a:t>
            </a:r>
            <a:r>
              <a:rPr lang="ko-KR" altLang="en-US" dirty="0">
                <a:solidFill>
                  <a:srgbClr val="FF0000"/>
                </a:solidFill>
              </a:rPr>
              <a:t>주석 처리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0. - </a:t>
            </a:r>
            <a:r>
              <a:rPr lang="ko-KR" altLang="en-US" dirty="0"/>
              <a:t>열려 있는 모든 쿼리 창을 닫습니다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1. – </a:t>
            </a:r>
            <a:r>
              <a:rPr lang="ko-KR" altLang="en-US" dirty="0"/>
              <a:t>새로운 쿼리 창 생성</a:t>
            </a:r>
            <a:endParaRPr lang="en-US" altLang="ko-KR" dirty="0"/>
          </a:p>
          <a:p>
            <a:pPr lvl="2"/>
            <a:r>
              <a:rPr lang="en-US" altLang="ko-KR" dirty="0"/>
              <a:t>    &lt;Create a new SQL tab for executing queries&gt; </a:t>
            </a:r>
            <a:r>
              <a:rPr lang="ko-KR" altLang="en-US" dirty="0"/>
              <a:t>아이콘을 클릭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2. – </a:t>
            </a:r>
            <a:r>
              <a:rPr lang="ko-KR" altLang="en-US" dirty="0"/>
              <a:t>쿼리 문 작성</a:t>
            </a:r>
            <a:endParaRPr lang="en-US" altLang="ko-KR" dirty="0"/>
          </a:p>
          <a:p>
            <a:pPr marL="362829" lvl="1" indent="0">
              <a:buNone/>
            </a:pPr>
            <a:r>
              <a:rPr lang="en-US" altLang="ko-KR" dirty="0"/>
              <a:t>	use employees;</a:t>
            </a:r>
          </a:p>
          <a:p>
            <a:pPr marL="362829" lvl="1" indent="0">
              <a:buNone/>
            </a:pPr>
            <a:r>
              <a:rPr lang="en-US" altLang="ko-KR" dirty="0"/>
              <a:t>	select * from </a:t>
            </a:r>
            <a:r>
              <a:rPr lang="en-US" altLang="ko-KR" dirty="0" err="1"/>
              <a:t>emplopyees</a:t>
            </a:r>
            <a:r>
              <a:rPr lang="en-US" altLang="ko-KR" dirty="0"/>
              <a:t>;</a:t>
            </a:r>
          </a:p>
          <a:p>
            <a:pPr lvl="2"/>
            <a:r>
              <a:rPr lang="ko-KR" altLang="en-US" dirty="0"/>
              <a:t>위 두 쿼리 문을 하나의 블록으로 지정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3. – </a:t>
            </a:r>
            <a:r>
              <a:rPr lang="ko-KR" altLang="en-US" dirty="0"/>
              <a:t>주석 처리</a:t>
            </a:r>
            <a:endParaRPr lang="en-US" altLang="ko-KR" dirty="0"/>
          </a:p>
          <a:p>
            <a:pPr lvl="2"/>
            <a:r>
              <a:rPr lang="en-US" altLang="ko-KR" dirty="0"/>
              <a:t>Ctrl + /</a:t>
            </a:r>
          </a:p>
          <a:p>
            <a:pPr lvl="2"/>
            <a:r>
              <a:rPr lang="en-US" altLang="ko-KR" dirty="0">
                <a:solidFill>
                  <a:schemeClr val="accent6"/>
                </a:solidFill>
              </a:rPr>
              <a:t>‘--’ </a:t>
            </a:r>
            <a:r>
              <a:rPr lang="ko-KR" altLang="en-US" dirty="0">
                <a:solidFill>
                  <a:schemeClr val="accent6"/>
                </a:solidFill>
              </a:rPr>
              <a:t>후 </a:t>
            </a:r>
            <a:r>
              <a:rPr lang="en-US" altLang="ko-KR" dirty="0">
                <a:solidFill>
                  <a:schemeClr val="accent6"/>
                </a:solidFill>
              </a:rPr>
              <a:t>‘ ‘(</a:t>
            </a:r>
            <a:r>
              <a:rPr lang="ko-KR" altLang="en-US" dirty="0">
                <a:solidFill>
                  <a:schemeClr val="accent6"/>
                </a:solidFill>
              </a:rPr>
              <a:t>공백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쓰면 해당 라인은 주석으로 처리됨</a:t>
            </a:r>
            <a:endParaRPr lang="en-US" altLang="ko-KR" dirty="0"/>
          </a:p>
          <a:p>
            <a:pPr lvl="2"/>
            <a:r>
              <a:rPr lang="ko-KR" altLang="en-US" dirty="0"/>
              <a:t>여러 줄을 주석 처리 하는 경우 </a:t>
            </a:r>
            <a:r>
              <a:rPr lang="en-US" altLang="ko-KR" dirty="0"/>
              <a:t>/* */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사용할 수 있음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104</a:t>
            </a:fld>
            <a:endParaRPr 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13" y="1940502"/>
            <a:ext cx="295316" cy="2953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568" y="2567110"/>
            <a:ext cx="2362530" cy="504895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>
            <a:off x="6960096" y="3140968"/>
            <a:ext cx="296737" cy="2880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751" y="3558435"/>
            <a:ext cx="2629267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356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MySQL Workbench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버전과 실행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 Workbench</a:t>
            </a:r>
            <a:r>
              <a:rPr lang="ko-KR" altLang="en-US" dirty="0"/>
              <a:t>의 다양한 기능 실습</a:t>
            </a:r>
            <a:r>
              <a:rPr lang="en-US" altLang="ko-KR" dirty="0"/>
              <a:t> – </a:t>
            </a:r>
            <a:r>
              <a:rPr lang="ko-KR" altLang="en-US" dirty="0"/>
              <a:t>쿼리 창을 이용한 실습</a:t>
            </a:r>
            <a:r>
              <a:rPr lang="en-US" altLang="ko-KR" dirty="0"/>
              <a:t>4</a:t>
            </a:r>
          </a:p>
          <a:p>
            <a:pPr lvl="2"/>
            <a:r>
              <a:rPr lang="ko-KR" altLang="en-US" dirty="0" err="1"/>
              <a:t>가독성을</a:t>
            </a:r>
            <a:r>
              <a:rPr lang="ko-KR" altLang="en-US" dirty="0"/>
              <a:t> 위해 쿼리 문을 여러 줄에 걸쳐서 작성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0. - </a:t>
            </a:r>
            <a:r>
              <a:rPr lang="ko-KR" altLang="en-US" dirty="0"/>
              <a:t>열려 있는 모든 쿼리 창을 닫습니다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1. – </a:t>
            </a:r>
            <a:r>
              <a:rPr lang="ko-KR" altLang="en-US" dirty="0"/>
              <a:t>새로운 쿼리 창 생성</a:t>
            </a:r>
            <a:endParaRPr lang="en-US" altLang="ko-KR" dirty="0"/>
          </a:p>
          <a:p>
            <a:pPr lvl="2"/>
            <a:r>
              <a:rPr lang="en-US" altLang="ko-KR" dirty="0"/>
              <a:t>    &lt;Create a new SQL tab for executing queries&gt; </a:t>
            </a:r>
            <a:r>
              <a:rPr lang="ko-KR" altLang="en-US" dirty="0"/>
              <a:t>아이콘을 클릭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2. – </a:t>
            </a:r>
            <a:r>
              <a:rPr lang="ko-KR" altLang="en-US" dirty="0"/>
              <a:t>쿼리 문 작성</a:t>
            </a:r>
            <a:endParaRPr lang="en-US" altLang="ko-KR" dirty="0"/>
          </a:p>
          <a:p>
            <a:pPr marL="362829" lvl="1" indent="0">
              <a:buNone/>
            </a:pPr>
            <a:r>
              <a:rPr lang="en-US" altLang="ko-KR" dirty="0"/>
              <a:t>	</a:t>
            </a:r>
          </a:p>
          <a:p>
            <a:pPr marL="362829" lvl="1" indent="0">
              <a:buNone/>
            </a:pPr>
            <a:endParaRPr lang="en-US" altLang="ko-KR" dirty="0"/>
          </a:p>
          <a:p>
            <a:pPr marL="362829" lvl="1" indent="0">
              <a:buNone/>
            </a:pPr>
            <a:endParaRPr lang="en-US" altLang="ko-KR" dirty="0"/>
          </a:p>
          <a:p>
            <a:pPr marL="362829" lvl="1" indent="0">
              <a:buNone/>
            </a:pPr>
            <a:endParaRPr lang="en-US" altLang="ko-KR" dirty="0"/>
          </a:p>
          <a:p>
            <a:pPr marL="362829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3. – </a:t>
            </a:r>
            <a:r>
              <a:rPr lang="ko-KR" altLang="en-US" dirty="0"/>
              <a:t>쿼리 문 실행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105</a:t>
            </a:fld>
            <a:endParaRPr 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13" y="1940502"/>
            <a:ext cx="295316" cy="2953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864" y="2636912"/>
            <a:ext cx="3000794" cy="13717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824" y="4696973"/>
            <a:ext cx="7725853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35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MySQL Workbench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버전과 실행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 Workbench</a:t>
            </a:r>
            <a:r>
              <a:rPr lang="ko-KR" altLang="en-US" dirty="0"/>
              <a:t>의 다양한 기능 실습</a:t>
            </a:r>
            <a:r>
              <a:rPr lang="en-US" altLang="ko-KR" dirty="0"/>
              <a:t> – </a:t>
            </a:r>
            <a:r>
              <a:rPr lang="ko-KR" altLang="en-US" dirty="0"/>
              <a:t>쿼리 창을 이용한 실습</a:t>
            </a:r>
            <a:r>
              <a:rPr lang="en-US" altLang="ko-KR" dirty="0"/>
              <a:t>5</a:t>
            </a:r>
          </a:p>
          <a:p>
            <a:pPr lvl="1"/>
            <a:r>
              <a:rPr lang="ko-KR" altLang="en-US" dirty="0"/>
              <a:t>여러 개의 </a:t>
            </a:r>
            <a:r>
              <a:rPr lang="en-US" altLang="ko-KR" dirty="0"/>
              <a:t>SQL </a:t>
            </a:r>
            <a:r>
              <a:rPr lang="ko-KR" altLang="en-US" dirty="0"/>
              <a:t>문 실행 가능</a:t>
            </a:r>
            <a:endParaRPr lang="en-US" altLang="ko-KR" dirty="0"/>
          </a:p>
          <a:p>
            <a:pPr lvl="2"/>
            <a:r>
              <a:rPr lang="ko-KR" altLang="en-US" dirty="0"/>
              <a:t>모든 </a:t>
            </a:r>
            <a:r>
              <a:rPr lang="en-US" altLang="ko-KR" dirty="0"/>
              <a:t>SQL </a:t>
            </a:r>
            <a:r>
              <a:rPr lang="ko-KR" altLang="en-US" dirty="0"/>
              <a:t>문을 다 실행하는 것이 아니라 일부만 블록으로 지정 후 실행 가능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106</a:t>
            </a:fld>
            <a:endParaRPr lang="en-US" dirty="0"/>
          </a:p>
        </p:txBody>
      </p:sp>
      <p:pic>
        <p:nvPicPr>
          <p:cNvPr id="4" name="Picture 2" descr="C:\Users\USER\Desktop\이것이mysql이다\이미지모음\1-9장그림(2019.09.16)\05장그림\05-33.bmp">
            <a:extLst>
              <a:ext uri="{FF2B5EF4-FFF2-40B4-BE49-F238E27FC236}">
                <a16:creationId xmlns:a16="http://schemas.microsoft.com/office/drawing/2014/main" id="{C4156370-9F39-CE4E-2FA5-F194A06A1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916832"/>
            <a:ext cx="9865432" cy="199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679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MySQL Workbench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버전과 실행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 Workbench</a:t>
            </a:r>
            <a:r>
              <a:rPr lang="ko-KR" altLang="en-US" dirty="0"/>
              <a:t>의 다양한 기능 실습</a:t>
            </a:r>
            <a:r>
              <a:rPr lang="en-US" altLang="ko-KR" dirty="0"/>
              <a:t> – </a:t>
            </a:r>
            <a:r>
              <a:rPr lang="ko-KR" altLang="en-US" dirty="0"/>
              <a:t>쿼리 창을 이용한 실습</a:t>
            </a:r>
            <a:r>
              <a:rPr lang="en-US" altLang="ko-KR" dirty="0"/>
              <a:t>6</a:t>
            </a:r>
          </a:p>
          <a:p>
            <a:pPr lvl="1"/>
            <a:r>
              <a:rPr lang="ko-KR" altLang="en-US" dirty="0"/>
              <a:t>결과를 다양한 형식의 파일로 저장 가능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107</a:t>
            </a:fld>
            <a:endParaRPr lang="en-US" dirty="0"/>
          </a:p>
        </p:txBody>
      </p:sp>
      <p:pic>
        <p:nvPicPr>
          <p:cNvPr id="5" name="Picture 3" descr="C:\Users\USER\Desktop\이것이mysql이다\이미지모음\1-9장그림(2019.09.16)\05장그림\05-36.bmp">
            <a:extLst>
              <a:ext uri="{FF2B5EF4-FFF2-40B4-BE49-F238E27FC236}">
                <a16:creationId xmlns:a16="http://schemas.microsoft.com/office/drawing/2014/main" id="{5B5FBD46-4A74-16A4-D3DF-7BE02D04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192" y="1533986"/>
            <a:ext cx="6512903" cy="369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0549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</a:t>
            </a:r>
            <a:r>
              <a:rPr lang="ko-KR" altLang="en-US" dirty="0"/>
              <a:t>외부 </a:t>
            </a:r>
            <a:r>
              <a:rPr lang="en-US" altLang="ko-KR" dirty="0"/>
              <a:t>MySQL </a:t>
            </a:r>
            <a:r>
              <a:rPr lang="ko-KR" altLang="en-US" dirty="0"/>
              <a:t>서버 관리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외부 </a:t>
            </a:r>
            <a:r>
              <a:rPr lang="en-US" altLang="ko-KR" dirty="0"/>
              <a:t>MySQL </a:t>
            </a:r>
            <a:r>
              <a:rPr lang="ko-KR" altLang="en-US" dirty="0"/>
              <a:t>서버 관리</a:t>
            </a:r>
            <a:endParaRPr lang="en-US" altLang="ko-KR" dirty="0"/>
          </a:p>
          <a:p>
            <a:pPr lvl="1"/>
            <a:r>
              <a:rPr lang="ko-KR" altLang="en-US" dirty="0"/>
              <a:t>다음을 기약하며 패스</a:t>
            </a:r>
            <a:r>
              <a:rPr lang="en-US" altLang="ko-KR" dirty="0"/>
              <a:t>~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4732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</a:t>
            </a:r>
            <a:r>
              <a:rPr lang="ko-KR" altLang="en-US" dirty="0"/>
              <a:t>사용자 관리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5454069" cy="1847232"/>
          </a:xfrm>
        </p:spPr>
        <p:txBody>
          <a:bodyPr/>
          <a:lstStyle/>
          <a:p>
            <a:r>
              <a:rPr lang="ko-KR" altLang="en-US" dirty="0"/>
              <a:t>사용자 관리의 필요성</a:t>
            </a:r>
            <a:endParaRPr lang="en-US" altLang="ko-KR" dirty="0"/>
          </a:p>
          <a:p>
            <a:pPr lvl="1"/>
            <a:r>
              <a:rPr lang="ko-KR" altLang="en-US" dirty="0"/>
              <a:t>현재까지 </a:t>
            </a:r>
            <a:r>
              <a:rPr lang="en-US" altLang="ko-KR" dirty="0"/>
              <a:t>MySQL</a:t>
            </a:r>
            <a:r>
              <a:rPr lang="ko-KR" altLang="en-US" dirty="0"/>
              <a:t> 관리자인 </a:t>
            </a:r>
            <a:r>
              <a:rPr lang="en-US" altLang="ko-KR" dirty="0"/>
              <a:t>root</a:t>
            </a:r>
            <a:r>
              <a:rPr lang="ko-KR" altLang="en-US" dirty="0"/>
              <a:t>로 접속해서 사용</a:t>
            </a:r>
            <a:endParaRPr lang="en-US" altLang="ko-KR" dirty="0"/>
          </a:p>
          <a:p>
            <a:pPr lvl="1"/>
            <a:r>
              <a:rPr lang="ko-KR" altLang="en-US" dirty="0"/>
              <a:t>실무에서의 문제</a:t>
            </a:r>
            <a:endParaRPr lang="en-US" altLang="ko-KR" dirty="0"/>
          </a:p>
          <a:p>
            <a:pPr lvl="2"/>
            <a:r>
              <a:rPr lang="ko-KR" altLang="en-US" dirty="0"/>
              <a:t>모든 사용자가 관리자로 접속을 한다면 데이터가 유출되거나 증발하는 끔찍한 일이 일어날 수 있음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109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7F441F1-8EA7-BDB9-FB1A-3E0FE4D61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150" y="1124744"/>
            <a:ext cx="4785774" cy="484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968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2.2 MySQL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Choosing a Setup Type</a:t>
            </a:r>
          </a:p>
          <a:p>
            <a:pPr lvl="2"/>
            <a:r>
              <a:rPr lang="en-US" altLang="ko-KR" dirty="0"/>
              <a:t>Custom </a:t>
            </a:r>
            <a:r>
              <a:rPr lang="ko-KR" altLang="en-US" dirty="0"/>
              <a:t>라디오 버튼 클릭 </a:t>
            </a:r>
            <a:r>
              <a:rPr lang="en-US" altLang="ko-KR" dirty="0">
                <a:sym typeface="Wingdings" panose="05000000000000000000" pitchFamily="2" charset="2"/>
              </a:rPr>
              <a:t> Next </a:t>
            </a:r>
            <a:r>
              <a:rPr lang="ko-KR" altLang="en-US" dirty="0">
                <a:sym typeface="Wingdings" panose="05000000000000000000" pitchFamily="2" charset="2"/>
              </a:rPr>
              <a:t>버튼 클릭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/>
              <a:t>Select Products and Features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11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10" y="2132856"/>
            <a:ext cx="4491990" cy="3388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번개 12"/>
          <p:cNvSpPr/>
          <p:nvPr/>
        </p:nvSpPr>
        <p:spPr>
          <a:xfrm>
            <a:off x="2401346" y="4467080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223298" y="439509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번개 14"/>
          <p:cNvSpPr/>
          <p:nvPr/>
        </p:nvSpPr>
        <p:spPr>
          <a:xfrm>
            <a:off x="4417570" y="5157192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21288" y="510016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546" y="2132856"/>
            <a:ext cx="4491990" cy="3388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53340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</a:t>
            </a:r>
            <a:r>
              <a:rPr lang="ko-KR" altLang="en-US" dirty="0"/>
              <a:t>사용자 관리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사용자 관리 </a:t>
            </a:r>
            <a:r>
              <a:rPr lang="en-US" altLang="ko-KR" dirty="0"/>
              <a:t>/ MySQL </a:t>
            </a:r>
            <a:r>
              <a:rPr lang="ko-KR" altLang="en-US" dirty="0"/>
              <a:t>사용자 및 권한 관리 실습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110</a:t>
            </a:fld>
            <a:endParaRPr 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337115"/>
              </p:ext>
            </p:extLst>
          </p:nvPr>
        </p:nvGraphicFramePr>
        <p:xfrm>
          <a:off x="792111" y="1124744"/>
          <a:ext cx="10873208" cy="1976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4005814146"/>
                    </a:ext>
                  </a:extLst>
                </a:gridCol>
                <a:gridCol w="8784976">
                  <a:extLst>
                    <a:ext uri="{9D8B030D-6E8A-4147-A177-3AD203B41FA5}">
                      <a16:colId xmlns:a16="http://schemas.microsoft.com/office/drawing/2014/main" val="1966719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 name(id)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권한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857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director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DBA(Database Administrator)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66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/>
                        <a:t>ceo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서버에 있는 모든 데이터베이스에 대해 읽기 권한만 부여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784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staff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- </a:t>
                      </a:r>
                      <a:r>
                        <a:rPr lang="en-US" altLang="ko-KR" sz="1600" dirty="0" err="1"/>
                        <a:t>shopDB</a:t>
                      </a:r>
                      <a:r>
                        <a:rPr lang="ko-KR" altLang="en-US" sz="1600" dirty="0"/>
                        <a:t>의 모두 테이블에 대해서만</a:t>
                      </a:r>
                      <a:r>
                        <a:rPr lang="ko-KR" altLang="en-US" sz="1600" baseline="0" dirty="0"/>
                        <a:t> 읽기</a:t>
                      </a:r>
                      <a:r>
                        <a:rPr lang="en-US" altLang="ko-KR" sz="1600" baseline="0" dirty="0"/>
                        <a:t>(select),</a:t>
                      </a:r>
                      <a:r>
                        <a:rPr lang="ko-KR" altLang="en-US" sz="1600" baseline="0" dirty="0"/>
                        <a:t> 쓰기</a:t>
                      </a:r>
                      <a:r>
                        <a:rPr lang="en-US" altLang="ko-KR" sz="1600" baseline="0" dirty="0"/>
                        <a:t>(insert), </a:t>
                      </a:r>
                      <a:r>
                        <a:rPr lang="ko-KR" altLang="en-US" sz="1600" baseline="0" dirty="0"/>
                        <a:t>수정</a:t>
                      </a:r>
                      <a:r>
                        <a:rPr lang="en-US" altLang="ko-KR" sz="1600" baseline="0" dirty="0"/>
                        <a:t>(update)</a:t>
                      </a:r>
                      <a:r>
                        <a:rPr lang="ko-KR" altLang="en-US" sz="1600" baseline="0" dirty="0"/>
                        <a:t> 권한 부여</a:t>
                      </a:r>
                      <a:endParaRPr lang="en-US" altLang="ko-KR" sz="1600" baseline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 err="1"/>
                        <a:t>스토어드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프로시저 등을 생성</a:t>
                      </a:r>
                      <a:r>
                        <a:rPr lang="en-US" altLang="ko-KR" sz="1600" dirty="0"/>
                        <a:t>(create</a:t>
                      </a:r>
                      <a:r>
                        <a:rPr lang="en-US" altLang="ko-KR" sz="1600" baseline="0" dirty="0"/>
                        <a:t> routine)</a:t>
                      </a:r>
                      <a:r>
                        <a:rPr lang="ko-KR" altLang="en-US" sz="1600" baseline="0" dirty="0"/>
                        <a:t>하고 수정</a:t>
                      </a:r>
                      <a:r>
                        <a:rPr lang="en-US" altLang="ko-KR" sz="1600" baseline="0" dirty="0"/>
                        <a:t>(alter routine)</a:t>
                      </a:r>
                      <a:r>
                        <a:rPr lang="ko-KR" altLang="en-US" sz="1600" baseline="0" dirty="0"/>
                        <a:t>할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수 있는 권한도 부여</a:t>
                      </a:r>
                      <a:endParaRPr lang="en-US" altLang="ko-KR" sz="1600" baseline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600" baseline="0" dirty="0"/>
                        <a:t>- employees </a:t>
                      </a:r>
                      <a:r>
                        <a:rPr lang="ko-KR" altLang="en-US" sz="1600" baseline="0" dirty="0"/>
                        <a:t>데이터베이스에 대해서는 읽기</a:t>
                      </a:r>
                      <a:r>
                        <a:rPr lang="en-US" altLang="ko-KR" sz="1600" baseline="0" dirty="0"/>
                        <a:t>(select) </a:t>
                      </a:r>
                      <a:r>
                        <a:rPr lang="ko-KR" altLang="en-US" sz="1600" baseline="0" dirty="0"/>
                        <a:t>권한만 부여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352531"/>
                  </a:ext>
                </a:extLst>
              </a:tr>
            </a:tbl>
          </a:graphicData>
        </a:graphic>
      </p:graphicFrame>
      <p:pic>
        <p:nvPicPr>
          <p:cNvPr id="5" name="Picture 2" descr="C:\Users\USER\Desktop\이것이mysql이다\이미지모음\1-9장그림(2019.09.16)\05장그림\05-51.bmp">
            <a:extLst>
              <a:ext uri="{FF2B5EF4-FFF2-40B4-BE49-F238E27FC236}">
                <a16:creationId xmlns:a16="http://schemas.microsoft.com/office/drawing/2014/main" id="{5D458308-E597-28C7-6CED-F6EA3D752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3145808"/>
            <a:ext cx="3391266" cy="339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33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</a:t>
            </a:r>
            <a:r>
              <a:rPr lang="ko-KR" altLang="en-US" dirty="0"/>
              <a:t>사용자 관리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새로운 </a:t>
            </a:r>
            <a:r>
              <a:rPr lang="en-US" altLang="ko-KR" dirty="0"/>
              <a:t>ID(director)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생성하고 데이터베이스 관리자</a:t>
            </a:r>
            <a:r>
              <a:rPr lang="en-US" altLang="ko-KR" dirty="0"/>
              <a:t>(DBA)</a:t>
            </a:r>
            <a:r>
              <a:rPr lang="ko-KR" altLang="en-US" dirty="0"/>
              <a:t>의 역할을 부여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0. Workbench </a:t>
            </a:r>
            <a:r>
              <a:rPr lang="ko-KR" altLang="en-US" dirty="0"/>
              <a:t>실행</a:t>
            </a:r>
            <a:r>
              <a:rPr lang="en-US" altLang="ko-KR" dirty="0"/>
              <a:t>, root </a:t>
            </a:r>
            <a:r>
              <a:rPr lang="ko-KR" altLang="en-US" dirty="0"/>
              <a:t>계정으로 로그인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1. [Navigator]</a:t>
            </a:r>
            <a:r>
              <a:rPr lang="ko-KR" altLang="en-US" dirty="0"/>
              <a:t>의 </a:t>
            </a:r>
            <a:r>
              <a:rPr lang="en-US" altLang="ko-KR" dirty="0"/>
              <a:t>[Administration] </a:t>
            </a:r>
            <a:r>
              <a:rPr lang="ko-KR" altLang="en-US" dirty="0"/>
              <a:t>탭을 선택하고 </a:t>
            </a:r>
            <a:r>
              <a:rPr lang="en-US" altLang="ko-KR" dirty="0"/>
              <a:t>[User and Privileges]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r>
              <a:rPr lang="en-US" altLang="ko-KR" dirty="0">
                <a:hlinkClick r:id="rId3"/>
              </a:rPr>
              <a:t>privilege</a:t>
            </a:r>
            <a:r>
              <a:rPr lang="en-US" altLang="ko-KR" dirty="0"/>
              <a:t> : </a:t>
            </a:r>
            <a:r>
              <a:rPr lang="ko-KR" altLang="en-US" dirty="0"/>
              <a:t>특권</a:t>
            </a:r>
            <a:endParaRPr lang="en-US" altLang="ko-KR" dirty="0"/>
          </a:p>
          <a:p>
            <a:pPr lvl="2"/>
            <a:r>
              <a:rPr lang="en-US" altLang="ko-KR" dirty="0"/>
              <a:t>Add Account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111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3340" y="1268760"/>
            <a:ext cx="1933845" cy="3715268"/>
          </a:xfrm>
          <a:prstGeom prst="rect">
            <a:avLst/>
          </a:prstGeom>
        </p:spPr>
      </p:pic>
      <p:sp>
        <p:nvSpPr>
          <p:cNvPr id="7" name="번개 6"/>
          <p:cNvSpPr/>
          <p:nvPr/>
        </p:nvSpPr>
        <p:spPr>
          <a:xfrm>
            <a:off x="9912424" y="1916832"/>
            <a:ext cx="144016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607" y="2459522"/>
            <a:ext cx="9659698" cy="3362794"/>
          </a:xfrm>
          <a:prstGeom prst="rect">
            <a:avLst/>
          </a:prstGeom>
        </p:spPr>
      </p:pic>
      <p:sp>
        <p:nvSpPr>
          <p:cNvPr id="10" name="번개 9"/>
          <p:cNvSpPr/>
          <p:nvPr/>
        </p:nvSpPr>
        <p:spPr>
          <a:xfrm>
            <a:off x="1127448" y="5445224"/>
            <a:ext cx="144016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BE4FF8B-37EC-FB60-D3A3-F83BB3B0C93B}"/>
              </a:ext>
            </a:extLst>
          </p:cNvPr>
          <p:cNvSpPr/>
          <p:nvPr/>
        </p:nvSpPr>
        <p:spPr>
          <a:xfrm>
            <a:off x="9718293" y="180725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BE4FF8B-37EC-FB60-D3A3-F83BB3B0C93B}"/>
              </a:ext>
            </a:extLst>
          </p:cNvPr>
          <p:cNvSpPr/>
          <p:nvPr/>
        </p:nvSpPr>
        <p:spPr>
          <a:xfrm>
            <a:off x="903802" y="533721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17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</a:t>
            </a:r>
            <a:r>
              <a:rPr lang="ko-KR" altLang="en-US" dirty="0"/>
              <a:t>사용자 관리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새로운 </a:t>
            </a:r>
            <a:r>
              <a:rPr lang="en-US" altLang="ko-KR" dirty="0"/>
              <a:t>ID(director)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생성하고 데이터베이스 관리자</a:t>
            </a:r>
            <a:r>
              <a:rPr lang="en-US" altLang="ko-KR" dirty="0"/>
              <a:t>(DBA)</a:t>
            </a:r>
            <a:r>
              <a:rPr lang="ko-KR" altLang="en-US" dirty="0"/>
              <a:t>의 역할을 부여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1. [Navigator]</a:t>
            </a:r>
            <a:r>
              <a:rPr lang="ko-KR" altLang="en-US" dirty="0"/>
              <a:t>의 </a:t>
            </a:r>
            <a:r>
              <a:rPr lang="en-US" altLang="ko-KR" dirty="0"/>
              <a:t>[Administration] </a:t>
            </a:r>
            <a:r>
              <a:rPr lang="ko-KR" altLang="en-US" dirty="0"/>
              <a:t>탭을 선택하고 </a:t>
            </a:r>
            <a:r>
              <a:rPr lang="en-US" altLang="ko-KR" dirty="0"/>
              <a:t>[User and Privileges]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r>
              <a:rPr lang="en-US" altLang="ko-KR" dirty="0"/>
              <a:t>Login </a:t>
            </a:r>
            <a:r>
              <a:rPr lang="ko-KR" altLang="en-US" dirty="0"/>
              <a:t>탭</a:t>
            </a:r>
            <a:endParaRPr lang="en-US" altLang="ko-KR" dirty="0"/>
          </a:p>
          <a:p>
            <a:pPr lvl="3"/>
            <a:r>
              <a:rPr lang="en-US" altLang="ko-KR" dirty="0"/>
              <a:t>Login Name : director</a:t>
            </a:r>
          </a:p>
          <a:p>
            <a:pPr lvl="3"/>
            <a:r>
              <a:rPr lang="en-US" altLang="ko-KR" dirty="0"/>
              <a:t>Password: director</a:t>
            </a:r>
          </a:p>
          <a:p>
            <a:pPr lvl="3"/>
            <a:r>
              <a:rPr lang="en-US" altLang="ko-KR" dirty="0"/>
              <a:t>Confirm Password: director</a:t>
            </a:r>
          </a:p>
          <a:p>
            <a:pPr lvl="3"/>
            <a:r>
              <a:rPr lang="en-US" altLang="ko-KR" dirty="0"/>
              <a:t>Apply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>
                <a:solidFill>
                  <a:srgbClr val="FF0000"/>
                </a:solidFill>
              </a:rPr>
              <a:t>※ Limit to Hosts Matching: %</a:t>
            </a:r>
          </a:p>
          <a:p>
            <a:pPr lvl="4"/>
            <a:r>
              <a:rPr lang="ko-KR" altLang="en-US" dirty="0"/>
              <a:t>위 설정의 의미는 </a:t>
            </a:r>
            <a:r>
              <a:rPr lang="en-US" altLang="ko-KR" dirty="0"/>
              <a:t>‘director’ </a:t>
            </a:r>
            <a:r>
              <a:rPr lang="ko-KR" altLang="en-US" dirty="0"/>
              <a:t>사용자는 어떤 </a:t>
            </a:r>
            <a:r>
              <a:rPr lang="ko-KR" altLang="en-US" dirty="0" err="1"/>
              <a:t>컴퓨터에서든</a:t>
            </a:r>
            <a:r>
              <a:rPr lang="ko-KR" altLang="en-US" dirty="0"/>
              <a:t> 서버와 접속 가능하다는 뜻</a:t>
            </a:r>
            <a:r>
              <a:rPr lang="en-US" altLang="ko-KR" dirty="0"/>
              <a:t>(</a:t>
            </a:r>
            <a:r>
              <a:rPr lang="ko-KR" altLang="en-US" dirty="0"/>
              <a:t>보안에 취약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112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1535906"/>
            <a:ext cx="5344271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355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</a:t>
            </a:r>
            <a:r>
              <a:rPr lang="ko-KR" altLang="en-US" dirty="0"/>
              <a:t>사용자 관리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새로운 </a:t>
            </a:r>
            <a:r>
              <a:rPr lang="en-US" altLang="ko-KR" dirty="0"/>
              <a:t>ID(director)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생성하고 데이터베이스 관리자</a:t>
            </a:r>
            <a:r>
              <a:rPr lang="en-US" altLang="ko-KR" dirty="0"/>
              <a:t>(DBA)</a:t>
            </a:r>
            <a:r>
              <a:rPr lang="ko-KR" altLang="en-US" dirty="0"/>
              <a:t>의 역할을 부여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2. </a:t>
            </a:r>
          </a:p>
          <a:p>
            <a:pPr lvl="2"/>
            <a:r>
              <a:rPr lang="en-US" altLang="ko-KR" dirty="0"/>
              <a:t>Administrative Roles </a:t>
            </a:r>
            <a:r>
              <a:rPr lang="ko-KR" altLang="en-US" dirty="0"/>
              <a:t>탭에서 </a:t>
            </a:r>
            <a:r>
              <a:rPr lang="en-US" altLang="ko-KR" dirty="0"/>
              <a:t>Role</a:t>
            </a:r>
            <a:r>
              <a:rPr lang="ko-KR" altLang="en-US" dirty="0"/>
              <a:t>은 </a:t>
            </a:r>
            <a:r>
              <a:rPr lang="en-US" altLang="ko-KR" dirty="0"/>
              <a:t>DBA </a:t>
            </a:r>
            <a:r>
              <a:rPr lang="ko-KR" altLang="en-US" dirty="0"/>
              <a:t>체크 박스를 체크</a:t>
            </a:r>
            <a:endParaRPr lang="en-US" altLang="ko-KR" dirty="0"/>
          </a:p>
          <a:p>
            <a:pPr lvl="3"/>
            <a:r>
              <a:rPr lang="en-US" altLang="ko-KR" dirty="0"/>
              <a:t>DBA(Database Administrator)</a:t>
            </a:r>
            <a:r>
              <a:rPr lang="ko-KR" altLang="en-US" dirty="0"/>
              <a:t>로 지정하면 모든 권한이 자동으로 지정됨</a:t>
            </a:r>
            <a:endParaRPr lang="en-US" altLang="ko-KR" dirty="0"/>
          </a:p>
          <a:p>
            <a:pPr lvl="2"/>
            <a:r>
              <a:rPr lang="en-US" altLang="ko-KR" dirty="0"/>
              <a:t>Apply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113</a:t>
            </a:fld>
            <a:endParaRPr 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5013176"/>
            <a:ext cx="5401429" cy="523948"/>
          </a:xfrm>
          <a:prstGeom prst="rect">
            <a:avLst/>
          </a:prstGeom>
        </p:spPr>
      </p:pic>
      <p:pic>
        <p:nvPicPr>
          <p:cNvPr id="7" name="Picture 2" descr="C:\Users\USER\Desktop\이것이mysql이다\이미지모음\1-9장그림(2019.09.16)\05장그림\05-54.bmp">
            <a:extLst>
              <a:ext uri="{FF2B5EF4-FFF2-40B4-BE49-F238E27FC236}">
                <a16:creationId xmlns:a16="http://schemas.microsoft.com/office/drawing/2014/main" id="{BB344804-B948-0E1F-4B47-A29B3C33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464" y="2095667"/>
            <a:ext cx="4868571" cy="266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4844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</a:t>
            </a:r>
            <a:r>
              <a:rPr lang="ko-KR" altLang="en-US" dirty="0"/>
              <a:t>사용자 관리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새로운 </a:t>
            </a:r>
            <a:r>
              <a:rPr lang="en-US" altLang="ko-KR" dirty="0"/>
              <a:t>ID(</a:t>
            </a:r>
            <a:r>
              <a:rPr lang="en-US" altLang="ko-KR" dirty="0" err="1"/>
              <a:t>ceo</a:t>
            </a:r>
            <a:r>
              <a:rPr lang="en-US" altLang="ko-KR" dirty="0"/>
              <a:t>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3. [User and Privileges]</a:t>
            </a:r>
            <a:r>
              <a:rPr lang="ko-KR" altLang="en-US" dirty="0"/>
              <a:t>에서 </a:t>
            </a:r>
            <a:r>
              <a:rPr lang="en-US" altLang="ko-KR" dirty="0"/>
              <a:t>Add Account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2"/>
            <a:r>
              <a:rPr lang="en-US" altLang="ko-KR" dirty="0"/>
              <a:t>Login </a:t>
            </a:r>
            <a:r>
              <a:rPr lang="ko-KR" altLang="en-US" dirty="0"/>
              <a:t>탭에서</a:t>
            </a:r>
            <a:endParaRPr lang="en-US" altLang="ko-KR" dirty="0"/>
          </a:p>
          <a:p>
            <a:pPr lvl="3"/>
            <a:r>
              <a:rPr lang="en-US" altLang="ko-KR" dirty="0"/>
              <a:t>Login Name : </a:t>
            </a:r>
            <a:r>
              <a:rPr lang="en-US" altLang="ko-KR" dirty="0" err="1"/>
              <a:t>ceo</a:t>
            </a:r>
            <a:endParaRPr lang="en-US" altLang="ko-KR" dirty="0"/>
          </a:p>
          <a:p>
            <a:pPr lvl="3"/>
            <a:r>
              <a:rPr lang="en-US" altLang="ko-KR" dirty="0"/>
              <a:t>Password: </a:t>
            </a:r>
            <a:r>
              <a:rPr lang="en-US" altLang="ko-KR" dirty="0" err="1"/>
              <a:t>ceo</a:t>
            </a:r>
            <a:endParaRPr lang="en-US" altLang="ko-KR" dirty="0"/>
          </a:p>
          <a:p>
            <a:pPr lvl="3"/>
            <a:r>
              <a:rPr lang="en-US" altLang="ko-KR" dirty="0"/>
              <a:t>Confirm Password: </a:t>
            </a:r>
            <a:r>
              <a:rPr lang="en-US" altLang="ko-KR" dirty="0" err="1"/>
              <a:t>ceo</a:t>
            </a:r>
            <a:endParaRPr lang="en-US" altLang="ko-KR" dirty="0"/>
          </a:p>
          <a:p>
            <a:pPr lvl="3"/>
            <a:r>
              <a:rPr lang="en-US" altLang="ko-KR" dirty="0"/>
              <a:t>Apply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>
                <a:solidFill>
                  <a:srgbClr val="FF0000"/>
                </a:solidFill>
              </a:rPr>
              <a:t>※ Limit to Hosts Matching: %</a:t>
            </a:r>
          </a:p>
          <a:p>
            <a:pPr lvl="4"/>
            <a:r>
              <a:rPr lang="ko-KR" altLang="en-US" dirty="0"/>
              <a:t>위 설정의 의미는 </a:t>
            </a:r>
            <a:r>
              <a:rPr lang="en-US" altLang="ko-KR" dirty="0"/>
              <a:t>‘director’ </a:t>
            </a:r>
            <a:r>
              <a:rPr lang="ko-KR" altLang="en-US" dirty="0"/>
              <a:t>사용자는 어떤 </a:t>
            </a:r>
            <a:r>
              <a:rPr lang="ko-KR" altLang="en-US" dirty="0" err="1"/>
              <a:t>컴퓨터에서든</a:t>
            </a:r>
            <a:r>
              <a:rPr lang="ko-KR" altLang="en-US" dirty="0"/>
              <a:t> 서버와 접속 가능하다는 뜻</a:t>
            </a:r>
            <a:r>
              <a:rPr lang="en-US" altLang="ko-KR" dirty="0"/>
              <a:t>(</a:t>
            </a:r>
            <a:r>
              <a:rPr lang="ko-KR" altLang="en-US" dirty="0"/>
              <a:t>보안에 취약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114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76" y="1535906"/>
            <a:ext cx="5353797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9306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</a:t>
            </a:r>
            <a:r>
              <a:rPr lang="ko-KR" altLang="en-US" dirty="0"/>
              <a:t>사용자 관리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새로운 </a:t>
            </a:r>
            <a:r>
              <a:rPr lang="en-US" altLang="ko-KR" dirty="0"/>
              <a:t>ID(</a:t>
            </a:r>
            <a:r>
              <a:rPr lang="en-US" altLang="ko-KR" dirty="0" err="1"/>
              <a:t>ceo</a:t>
            </a:r>
            <a:r>
              <a:rPr lang="en-US" altLang="ko-KR" dirty="0"/>
              <a:t>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4. </a:t>
            </a:r>
          </a:p>
          <a:p>
            <a:pPr lvl="2"/>
            <a:r>
              <a:rPr lang="en-US" altLang="ko-KR" dirty="0"/>
              <a:t>Administrative Roles </a:t>
            </a:r>
            <a:r>
              <a:rPr lang="ko-KR" altLang="en-US" dirty="0"/>
              <a:t>탭 </a:t>
            </a:r>
            <a:r>
              <a:rPr lang="en-US" altLang="ko-KR" dirty="0"/>
              <a:t>/ Global Privileges</a:t>
            </a:r>
            <a:r>
              <a:rPr lang="ko-KR" altLang="en-US" dirty="0"/>
              <a:t>에서 </a:t>
            </a:r>
            <a:r>
              <a:rPr lang="en-US" altLang="ko-KR" dirty="0"/>
              <a:t>‘SELECT‘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3"/>
            <a:r>
              <a:rPr lang="en-US" altLang="ko-KR" dirty="0"/>
              <a:t>Role</a:t>
            </a:r>
            <a:r>
              <a:rPr lang="ko-KR" altLang="en-US" dirty="0"/>
              <a:t>은 자동으로 </a:t>
            </a:r>
            <a:r>
              <a:rPr lang="en-US" altLang="ko-KR" dirty="0"/>
              <a:t>Custom</a:t>
            </a:r>
            <a:r>
              <a:rPr lang="ko-KR" altLang="en-US" dirty="0"/>
              <a:t>이 선택됨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Apply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115</a:t>
            </a:fld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90" y="5013176"/>
            <a:ext cx="4277322" cy="514422"/>
          </a:xfrm>
          <a:prstGeom prst="rect">
            <a:avLst/>
          </a:prstGeom>
        </p:spPr>
      </p:pic>
      <p:pic>
        <p:nvPicPr>
          <p:cNvPr id="4" name="Picture 2" descr="C:\Users\USER\Desktop\이것이mysql이다\이미지모음\1-9장그림(2019.09.16)\05장그림\05-55.bmp">
            <a:extLst>
              <a:ext uri="{FF2B5EF4-FFF2-40B4-BE49-F238E27FC236}">
                <a16:creationId xmlns:a16="http://schemas.microsoft.com/office/drawing/2014/main" id="{2D1DC7A5-6F4F-D14D-3D3F-AF76A366B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27" y="2132856"/>
            <a:ext cx="6417248" cy="265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775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</a:t>
            </a:r>
            <a:r>
              <a:rPr lang="ko-KR" altLang="en-US" dirty="0"/>
              <a:t>사용자 관리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새로운 </a:t>
            </a:r>
            <a:r>
              <a:rPr lang="en-US" altLang="ko-KR" dirty="0"/>
              <a:t>ID(</a:t>
            </a:r>
            <a:r>
              <a:rPr lang="en-US" altLang="ko-KR" dirty="0" err="1"/>
              <a:t>ceo</a:t>
            </a:r>
            <a:r>
              <a:rPr lang="en-US" altLang="ko-KR" dirty="0"/>
              <a:t>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5. </a:t>
            </a:r>
            <a:r>
              <a:rPr lang="ko-KR" altLang="en-US" dirty="0"/>
              <a:t>일반 직원</a:t>
            </a:r>
            <a:r>
              <a:rPr lang="en-US" altLang="ko-KR" dirty="0"/>
              <a:t>(staff) </a:t>
            </a:r>
          </a:p>
          <a:p>
            <a:pPr lvl="2"/>
            <a:r>
              <a:rPr lang="en-US" altLang="ko-KR" dirty="0" err="1"/>
              <a:t>shopDB</a:t>
            </a:r>
            <a:r>
              <a:rPr lang="ko-KR" altLang="en-US" dirty="0"/>
              <a:t>의 모든 테이블에 대해 읽기</a:t>
            </a:r>
            <a:r>
              <a:rPr lang="en-US" altLang="ko-KR" dirty="0"/>
              <a:t>(Select), </a:t>
            </a:r>
            <a:r>
              <a:rPr lang="ko-KR" altLang="en-US" dirty="0"/>
              <a:t>쓰기</a:t>
            </a:r>
            <a:r>
              <a:rPr lang="en-US" altLang="ko-KR" dirty="0"/>
              <a:t>(Insert, Update, Delete) </a:t>
            </a:r>
            <a:r>
              <a:rPr lang="ko-KR" altLang="en-US" dirty="0"/>
              <a:t>권한 부여</a:t>
            </a:r>
            <a:endParaRPr lang="en-US" altLang="ko-KR" dirty="0"/>
          </a:p>
          <a:p>
            <a:pPr lvl="2"/>
            <a:r>
              <a:rPr lang="ko-KR" altLang="en-US" dirty="0" err="1"/>
              <a:t>스토어드</a:t>
            </a:r>
            <a:r>
              <a:rPr lang="ko-KR" altLang="en-US" dirty="0"/>
              <a:t> 프로시저 등을 생성</a:t>
            </a:r>
            <a:r>
              <a:rPr lang="en-US" altLang="ko-KR" dirty="0"/>
              <a:t>(Create Routine)</a:t>
            </a:r>
            <a:r>
              <a:rPr lang="ko-KR" altLang="en-US" dirty="0"/>
              <a:t>하고 수정</a:t>
            </a:r>
            <a:r>
              <a:rPr lang="en-US" altLang="ko-KR" dirty="0"/>
              <a:t>(Alter Routine)</a:t>
            </a:r>
            <a:r>
              <a:rPr lang="ko-KR" altLang="en-US" dirty="0"/>
              <a:t>할 수 있는 권한 부여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116</a:t>
            </a:fld>
            <a:endParaRPr lang="en-US" dirty="0"/>
          </a:p>
        </p:txBody>
      </p:sp>
      <p:pic>
        <p:nvPicPr>
          <p:cNvPr id="5" name="Picture 2" descr="C:\Users\USER\Desktop\이것이mysql이다\이미지모음\1-9장그림(2019.09.16)\05장그림\05-56.bmp">
            <a:extLst>
              <a:ext uri="{FF2B5EF4-FFF2-40B4-BE49-F238E27FC236}">
                <a16:creationId xmlns:a16="http://schemas.microsoft.com/office/drawing/2014/main" id="{3197B9DD-E177-A46D-5D93-97F1752FC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2022596"/>
            <a:ext cx="6994282" cy="414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9496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</a:t>
            </a:r>
            <a:r>
              <a:rPr lang="ko-KR" altLang="en-US" dirty="0"/>
              <a:t>사용자 관리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새로운 </a:t>
            </a:r>
            <a:r>
              <a:rPr lang="en-US" altLang="ko-KR" dirty="0"/>
              <a:t>ID(</a:t>
            </a:r>
            <a:r>
              <a:rPr lang="en-US" altLang="ko-KR" dirty="0" err="1"/>
              <a:t>ceo</a:t>
            </a:r>
            <a:r>
              <a:rPr lang="en-US" altLang="ko-KR" dirty="0"/>
              <a:t>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5. </a:t>
            </a:r>
            <a:r>
              <a:rPr lang="ko-KR" altLang="en-US" dirty="0"/>
              <a:t>일반 직원</a:t>
            </a:r>
            <a:r>
              <a:rPr lang="en-US" altLang="ko-KR" dirty="0"/>
              <a:t>(staff) </a:t>
            </a:r>
          </a:p>
          <a:p>
            <a:pPr lvl="2"/>
            <a:r>
              <a:rPr lang="en-US" altLang="ko-KR" dirty="0"/>
              <a:t>employees </a:t>
            </a:r>
            <a:r>
              <a:rPr lang="ko-KR" altLang="en-US" dirty="0"/>
              <a:t>데이터베이스의 테이블에 대해서는 읽기</a:t>
            </a:r>
            <a:r>
              <a:rPr lang="en-US" altLang="ko-KR" dirty="0"/>
              <a:t>(select)</a:t>
            </a:r>
            <a:r>
              <a:rPr lang="ko-KR" altLang="en-US" dirty="0"/>
              <a:t> 권한만 부여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117</a:t>
            </a:fld>
            <a:endParaRPr lang="en-US" dirty="0"/>
          </a:p>
        </p:txBody>
      </p:sp>
      <p:pic>
        <p:nvPicPr>
          <p:cNvPr id="4" name="Picture 3" descr="C:\Users\USER\Desktop\이것이mysql이다\이미지모음\1-9장그림(2019.09.16)\05장그림\05-57.bmp">
            <a:extLst>
              <a:ext uri="{FF2B5EF4-FFF2-40B4-BE49-F238E27FC236}">
                <a16:creationId xmlns:a16="http://schemas.microsoft.com/office/drawing/2014/main" id="{3453B4BE-2341-4459-A39A-0829D41C1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945" y="1700808"/>
            <a:ext cx="7075611" cy="382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8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원하는 데이터를 가져와 주는 기본적인 </a:t>
            </a:r>
            <a:r>
              <a:rPr lang="en-US" altLang="ko-KR" dirty="0"/>
              <a:t>&lt;SELECT … FROM&gt;</a:t>
            </a:r>
          </a:p>
          <a:p>
            <a:pPr lvl="1"/>
            <a:r>
              <a:rPr lang="en-US" altLang="ko-KR" dirty="0"/>
              <a:t>SELECT </a:t>
            </a:r>
            <a:r>
              <a:rPr lang="ko-KR" altLang="en-US" dirty="0"/>
              <a:t>문은 가장 많이 사용됨</a:t>
            </a:r>
            <a:endParaRPr lang="en-US" altLang="ko-KR" dirty="0"/>
          </a:p>
          <a:p>
            <a:pPr lvl="2"/>
            <a:r>
              <a:rPr lang="ko-KR" altLang="en-US" dirty="0"/>
              <a:t>데이터베이스 내의 테이블에서 원하는 정보를 추출하는 명령</a:t>
            </a:r>
            <a:endParaRPr lang="en-US" altLang="ko-KR" dirty="0"/>
          </a:p>
          <a:p>
            <a:pPr lvl="3"/>
            <a:r>
              <a:rPr lang="ko-KR" altLang="en-US" dirty="0"/>
              <a:t>처음에는 쉬운 듯 별 것 아닌 것처럼 보이지만 갈수록 어렵게 </a:t>
            </a:r>
            <a:r>
              <a:rPr lang="ko-KR" altLang="en-US" dirty="0" err="1"/>
              <a:t>느껴짐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/ SELECT </a:t>
            </a:r>
            <a:r>
              <a:rPr lang="ko-KR" altLang="en-US" dirty="0"/>
              <a:t>문에서 다룰 내용</a:t>
            </a:r>
            <a:endParaRPr lang="en-US" altLang="ko-KR" dirty="0"/>
          </a:p>
          <a:p>
            <a:pPr lvl="1"/>
            <a:r>
              <a:rPr lang="ko-KR" altLang="en-US" dirty="0"/>
              <a:t>원하는 데이터를 가져와 주는 기본적인 </a:t>
            </a:r>
            <a:r>
              <a:rPr lang="en-US" altLang="ko-KR" dirty="0"/>
              <a:t>&lt;SELECT … FROM&gt;</a:t>
            </a:r>
          </a:p>
          <a:p>
            <a:pPr lvl="1"/>
            <a:r>
              <a:rPr lang="ko-KR" altLang="en-US" dirty="0"/>
              <a:t>특정 조건을 만족하는 데이터만 조회하는 </a:t>
            </a:r>
            <a:r>
              <a:rPr lang="en-US" altLang="ko-KR" dirty="0"/>
              <a:t>&lt;SELECT… FROM… WHERE&gt;</a:t>
            </a:r>
          </a:p>
          <a:p>
            <a:pPr lvl="1"/>
            <a:r>
              <a:rPr lang="en-US" altLang="ko-KR" dirty="0"/>
              <a:t>GROUP</a:t>
            </a:r>
            <a:r>
              <a:rPr lang="ko-KR" altLang="en-US" dirty="0"/>
              <a:t> </a:t>
            </a:r>
            <a:r>
              <a:rPr lang="en-US" altLang="ko-KR" dirty="0"/>
              <a:t>BY</a:t>
            </a:r>
            <a:r>
              <a:rPr lang="ko-KR" altLang="en-US" dirty="0"/>
              <a:t> 및 </a:t>
            </a:r>
            <a:r>
              <a:rPr lang="en-US" altLang="ko-KR" dirty="0"/>
              <a:t>HAVING </a:t>
            </a:r>
            <a:r>
              <a:rPr lang="ko-KR" altLang="en-US" dirty="0"/>
              <a:t>그리고 집계 함수</a:t>
            </a:r>
            <a:endParaRPr lang="en-US" altLang="ko-KR" dirty="0"/>
          </a:p>
          <a:p>
            <a:pPr lvl="1"/>
            <a:r>
              <a:rPr lang="en-US" altLang="ko-KR" dirty="0"/>
              <a:t>SQL </a:t>
            </a:r>
            <a:r>
              <a:rPr lang="ko-KR" altLang="en-US" dirty="0"/>
              <a:t>문의 분류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502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원하는 데이터를 가져와 주는 기본적인 </a:t>
            </a:r>
            <a:r>
              <a:rPr lang="en-US" altLang="ko-KR" dirty="0"/>
              <a:t>&lt;SELECT … FROM&gt;</a:t>
            </a:r>
          </a:p>
          <a:p>
            <a:pPr lvl="1"/>
            <a:r>
              <a:rPr lang="en-US" altLang="ko-KR" dirty="0"/>
              <a:t>SELECT </a:t>
            </a:r>
            <a:r>
              <a:rPr lang="ko-KR" altLang="en-US" dirty="0"/>
              <a:t>문은 가장 많이 사용됨</a:t>
            </a:r>
            <a:endParaRPr lang="en-US" altLang="ko-KR" dirty="0"/>
          </a:p>
          <a:p>
            <a:pPr lvl="2"/>
            <a:r>
              <a:rPr lang="ko-KR" altLang="en-US" dirty="0"/>
              <a:t>데이터베이스 내의 테이블에서 원하는 정보를 추출하는 명령</a:t>
            </a:r>
            <a:endParaRPr lang="en-US" altLang="ko-KR" dirty="0"/>
          </a:p>
          <a:p>
            <a:pPr lvl="3"/>
            <a:r>
              <a:rPr lang="ko-KR" altLang="en-US" dirty="0"/>
              <a:t>처음에는 쉬운 듯 별 것 아닌 것처럼 보이지만 갈수록 어렵게 </a:t>
            </a:r>
            <a:r>
              <a:rPr lang="ko-KR" altLang="en-US" dirty="0" err="1"/>
              <a:t>느껴짐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많이 사용되는 </a:t>
            </a:r>
            <a:r>
              <a:rPr lang="en-US" altLang="ko-KR" dirty="0"/>
              <a:t>SELECT </a:t>
            </a:r>
            <a:r>
              <a:rPr lang="ko-KR" altLang="en-US" dirty="0"/>
              <a:t>문의 구조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119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283B6B-6C90-1E4F-6007-0377AF822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2636912"/>
            <a:ext cx="5563376" cy="18766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C7877F-BB2E-13EE-3DE8-95606CC3A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2636912"/>
            <a:ext cx="2181529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61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2.2 MySQL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Select Products and Features</a:t>
            </a:r>
          </a:p>
          <a:p>
            <a:pPr lvl="2"/>
            <a:r>
              <a:rPr lang="en-US" altLang="ko-KR" dirty="0"/>
              <a:t>Available Products</a:t>
            </a:r>
            <a:r>
              <a:rPr lang="ko-KR" altLang="en-US" dirty="0"/>
              <a:t>에서 </a:t>
            </a:r>
            <a:endParaRPr lang="en-US" altLang="ko-KR" dirty="0"/>
          </a:p>
          <a:p>
            <a:pPr lvl="3"/>
            <a:r>
              <a:rPr lang="en-US" altLang="ko-KR" dirty="0"/>
              <a:t>MySQL Servers / MySQL Server / MySQL Server 8.0 / MySQL Server 8.0.17-X64      </a:t>
            </a:r>
            <a:r>
              <a:rPr lang="ko-KR" altLang="en-US" dirty="0"/>
              <a:t>선택 </a:t>
            </a:r>
            <a:r>
              <a:rPr lang="en-US" altLang="ko-KR" dirty="0">
                <a:sym typeface="Wingdings" panose="05000000000000000000" pitchFamily="2" charset="2"/>
              </a:rPr>
              <a:t>      </a:t>
            </a:r>
            <a:r>
              <a:rPr lang="ko-KR" altLang="en-US" dirty="0">
                <a:sym typeface="Wingdings" panose="05000000000000000000" pitchFamily="2" charset="2"/>
              </a:rPr>
              <a:t>클릭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 err="1"/>
              <a:t>Applicatons</a:t>
            </a:r>
            <a:r>
              <a:rPr lang="en-US" altLang="ko-KR" dirty="0"/>
              <a:t> / MySQL Workbench / MySQL Workbench 8.0 / MySQL Workbench 8.0.17-X64 </a:t>
            </a:r>
            <a:r>
              <a:rPr lang="ko-KR" altLang="en-US" dirty="0"/>
              <a:t>선택 </a:t>
            </a:r>
            <a:r>
              <a:rPr lang="en-US" altLang="ko-KR" dirty="0">
                <a:sym typeface="Wingdings" panose="05000000000000000000" pitchFamily="2" charset="2"/>
              </a:rPr>
              <a:t>      </a:t>
            </a:r>
            <a:r>
              <a:rPr lang="ko-KR" altLang="en-US" dirty="0">
                <a:sym typeface="Wingdings" panose="05000000000000000000" pitchFamily="2" charset="2"/>
              </a:rPr>
              <a:t>클릭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 err="1"/>
              <a:t>Documensts</a:t>
            </a:r>
            <a:r>
              <a:rPr lang="en-US" altLang="ko-KR" dirty="0"/>
              <a:t> / Samples and Examples / Samples and Example 8.0 / Samples and Example 8.0.17-X86 </a:t>
            </a:r>
            <a:r>
              <a:rPr lang="ko-KR" altLang="en-US" dirty="0"/>
              <a:t>선택 </a:t>
            </a:r>
            <a:r>
              <a:rPr lang="en-US" altLang="ko-KR" dirty="0">
                <a:sym typeface="Wingdings" panose="05000000000000000000" pitchFamily="2" charset="2"/>
              </a:rPr>
              <a:t>      </a:t>
            </a:r>
            <a:r>
              <a:rPr lang="ko-KR" altLang="en-US" dirty="0">
                <a:sym typeface="Wingdings" panose="05000000000000000000" pitchFamily="2" charset="2"/>
              </a:rPr>
              <a:t>클릭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Next </a:t>
            </a:r>
            <a:r>
              <a:rPr lang="ko-KR" altLang="en-US" dirty="0">
                <a:sym typeface="Wingdings" panose="05000000000000000000" pitchFamily="2" charset="2"/>
              </a:rPr>
              <a:t>버튼 클릭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12</a:t>
            </a:fld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1628800"/>
            <a:ext cx="219106" cy="2000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80" y="1902823"/>
            <a:ext cx="219106" cy="2000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2227113"/>
            <a:ext cx="4491990" cy="3388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838" y="2204864"/>
            <a:ext cx="4491990" cy="3388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360" y="5733256"/>
            <a:ext cx="219106" cy="200053"/>
          </a:xfrm>
          <a:prstGeom prst="rect">
            <a:avLst/>
          </a:prstGeom>
        </p:spPr>
      </p:pic>
      <p:sp>
        <p:nvSpPr>
          <p:cNvPr id="18" name="번개 17"/>
          <p:cNvSpPr/>
          <p:nvPr/>
        </p:nvSpPr>
        <p:spPr>
          <a:xfrm>
            <a:off x="9768408" y="5229200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62638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USE</a:t>
            </a:r>
            <a:r>
              <a:rPr lang="ko-KR" altLang="en-US" dirty="0"/>
              <a:t> 구문</a:t>
            </a:r>
            <a:endParaRPr lang="en-US" altLang="ko-KR" dirty="0"/>
          </a:p>
          <a:p>
            <a:pPr lvl="1"/>
            <a:r>
              <a:rPr lang="ko-KR" altLang="en-US" dirty="0"/>
              <a:t>사용할 데이터베이스 지정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120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7A15CE-D5F2-CBBC-B05C-445AF1057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95" y="1407300"/>
            <a:ext cx="1771897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207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SELECT…</a:t>
            </a:r>
            <a:r>
              <a:rPr lang="ko-KR" altLang="en-US" dirty="0"/>
              <a:t> </a:t>
            </a:r>
            <a:r>
              <a:rPr lang="en-US" altLang="ko-KR" dirty="0"/>
              <a:t>FROM</a:t>
            </a:r>
            <a:r>
              <a:rPr lang="ko-KR" altLang="en-US" dirty="0"/>
              <a:t> 구문</a:t>
            </a:r>
            <a:endParaRPr lang="en-US" altLang="ko-KR" dirty="0"/>
          </a:p>
          <a:p>
            <a:pPr lvl="1"/>
            <a:r>
              <a:rPr lang="ko-KR" altLang="en-US" dirty="0"/>
              <a:t>사용하겠다고 말한 데이터베이스가 </a:t>
            </a:r>
            <a:r>
              <a:rPr lang="en-US" altLang="ko-KR" dirty="0"/>
              <a:t>employees</a:t>
            </a:r>
            <a:r>
              <a:rPr lang="ko-KR" altLang="en-US" dirty="0"/>
              <a:t>라면 아래 두 구문은 동일한 동작을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SELECT</a:t>
            </a:r>
            <a:r>
              <a:rPr lang="ko-KR" altLang="en-US" dirty="0"/>
              <a:t> 열</a:t>
            </a:r>
            <a:r>
              <a:rPr lang="en-US" altLang="ko-KR" dirty="0"/>
              <a:t>_</a:t>
            </a:r>
            <a:r>
              <a:rPr lang="ko-KR" altLang="en-US" dirty="0"/>
              <a:t>이름 </a:t>
            </a:r>
            <a:r>
              <a:rPr lang="en-US" altLang="ko-KR" dirty="0"/>
              <a:t>FROM </a:t>
            </a:r>
            <a:r>
              <a:rPr lang="ko-KR" altLang="en-US" dirty="0"/>
              <a:t>테이블</a:t>
            </a:r>
            <a:r>
              <a:rPr lang="en-US" altLang="ko-KR" dirty="0"/>
              <a:t>_</a:t>
            </a:r>
            <a:r>
              <a:rPr lang="ko-KR" altLang="en-US" dirty="0"/>
              <a:t>이름</a:t>
            </a:r>
            <a:endParaRPr lang="en-US" altLang="ko-KR" dirty="0"/>
          </a:p>
          <a:p>
            <a:pPr lvl="2"/>
            <a:r>
              <a:rPr lang="ko-KR" altLang="en-US" dirty="0"/>
              <a:t>지정한 테이블에서 지정한 열만 추출함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지정한 열 이름 순서데로 출력됨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121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D68EA7-B617-D1EC-185E-58D3C295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1340768"/>
            <a:ext cx="3848637" cy="5906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5153DA-AD83-B6CC-5686-7DA874331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632" y="2675117"/>
            <a:ext cx="6315956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746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SHOW DATABASES;</a:t>
            </a:r>
          </a:p>
          <a:p>
            <a:pPr lvl="1"/>
            <a:r>
              <a:rPr lang="ko-KR" altLang="en-US" dirty="0"/>
              <a:t>현재 서버에 있는 모든 데이터베이스 이름을 나열함</a:t>
            </a:r>
            <a:endParaRPr lang="en-US" altLang="ko-KR" dirty="0"/>
          </a:p>
          <a:p>
            <a:r>
              <a:rPr lang="en-US" altLang="ko-KR" dirty="0"/>
              <a:t>SHOW TABLES;</a:t>
            </a:r>
          </a:p>
          <a:p>
            <a:pPr lvl="1"/>
            <a:r>
              <a:rPr lang="ko-KR" altLang="en-US" dirty="0"/>
              <a:t>지정된 데이터베이스 내에 포함된 모든 테이블 이름을 나열함</a:t>
            </a:r>
            <a:endParaRPr lang="en-US" altLang="ko-KR" dirty="0"/>
          </a:p>
          <a:p>
            <a:r>
              <a:rPr lang="en-US" altLang="ko-KR" dirty="0"/>
              <a:t>DESC </a:t>
            </a:r>
            <a:r>
              <a:rPr lang="ko-KR" altLang="en-US" dirty="0"/>
              <a:t>테이블</a:t>
            </a:r>
            <a:r>
              <a:rPr lang="en-US" altLang="ko-KR" dirty="0"/>
              <a:t>_</a:t>
            </a:r>
            <a:r>
              <a:rPr lang="ko-KR" altLang="en-US" dirty="0"/>
              <a:t>이름 또는 </a:t>
            </a:r>
            <a:r>
              <a:rPr lang="en-US" altLang="ko-KR" dirty="0"/>
              <a:t>DESCRIBE </a:t>
            </a:r>
            <a:r>
              <a:rPr lang="ko-KR" altLang="en-US" dirty="0"/>
              <a:t>테이블</a:t>
            </a:r>
            <a:r>
              <a:rPr lang="en-US" altLang="ko-KR" dirty="0"/>
              <a:t>_</a:t>
            </a:r>
            <a:r>
              <a:rPr lang="ko-KR" altLang="en-US" dirty="0"/>
              <a:t>이름</a:t>
            </a:r>
            <a:endParaRPr lang="en-US" altLang="ko-KR" dirty="0"/>
          </a:p>
          <a:p>
            <a:pPr lvl="1"/>
            <a:r>
              <a:rPr lang="ko-KR" altLang="en-US" dirty="0"/>
              <a:t>지정한 테이블의 열이 어떻게 구성되었는지 보여줌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122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E921DD-5144-0150-FECC-9F8904EAA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497" y="3151810"/>
            <a:ext cx="2429214" cy="2572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E80F13-7035-0006-EE18-166D15979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817" y="3603838"/>
            <a:ext cx="4391638" cy="14003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AF8BAF-3D8D-DEF6-D1D3-919C63544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288" y="1079833"/>
            <a:ext cx="1933845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198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특정 조건을 만족하는 데이터만 조회하는 </a:t>
            </a:r>
            <a:r>
              <a:rPr lang="en-US" altLang="ko-KR" dirty="0"/>
              <a:t>&lt;SELECT… FROM… WHERE&gt;</a:t>
            </a:r>
          </a:p>
          <a:p>
            <a:pPr lvl="1"/>
            <a:r>
              <a:rPr lang="ko-KR" altLang="en-US" dirty="0"/>
              <a:t>기본적인 </a:t>
            </a:r>
            <a:r>
              <a:rPr lang="en-US" altLang="ko-KR" dirty="0"/>
              <a:t>WHERE </a:t>
            </a:r>
            <a:r>
              <a:rPr lang="ko-KR" altLang="en-US" dirty="0"/>
              <a:t>절</a:t>
            </a:r>
            <a:endParaRPr lang="en-US" altLang="ko-KR" dirty="0"/>
          </a:p>
          <a:p>
            <a:pPr lvl="2"/>
            <a:r>
              <a:rPr lang="ko-KR" altLang="en-US" dirty="0"/>
              <a:t>조회하는 결과에 특정 조건을 부여해서 원하는 데이터만 보고 싶을 때 사용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예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WHERE </a:t>
            </a:r>
            <a:r>
              <a:rPr lang="ko-KR" altLang="en-US" dirty="0"/>
              <a:t>절에서 관계 연산자 사용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123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00E932-1D20-BADF-F243-6C1533969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378" y="1628800"/>
            <a:ext cx="6058746" cy="5525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415DA4-0ED3-322D-332E-1824023EE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930" y="2401498"/>
            <a:ext cx="7983064" cy="3238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711706-2DBD-23E6-8014-BB50EE247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378" y="3257126"/>
            <a:ext cx="5477639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428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pPr lvl="2"/>
            <a:r>
              <a:rPr lang="ko-KR" altLang="en-US" dirty="0"/>
              <a:t>교재 내용에 맞춰서</a:t>
            </a:r>
            <a:endParaRPr lang="en-US" altLang="ko-KR" dirty="0"/>
          </a:p>
          <a:p>
            <a:r>
              <a:rPr lang="ko-KR" altLang="en-US" dirty="0"/>
              <a:t>기본적인 </a:t>
            </a:r>
            <a:r>
              <a:rPr lang="en-US" altLang="ko-KR" dirty="0"/>
              <a:t>WHERE </a:t>
            </a:r>
            <a:r>
              <a:rPr lang="ko-KR" altLang="en-US" dirty="0"/>
              <a:t>절</a:t>
            </a:r>
            <a:endParaRPr lang="en-US" altLang="ko-KR" dirty="0"/>
          </a:p>
          <a:p>
            <a:pPr lvl="3"/>
            <a:r>
              <a:rPr lang="en-US" altLang="ko-KR" dirty="0"/>
              <a:t>USE </a:t>
            </a:r>
            <a:r>
              <a:rPr lang="en-US" altLang="ko-KR" dirty="0" err="1"/>
              <a:t>sqlDB</a:t>
            </a:r>
            <a:r>
              <a:rPr lang="en-US" altLang="ko-KR" dirty="0"/>
              <a:t>;</a:t>
            </a:r>
          </a:p>
          <a:p>
            <a:pPr lvl="3"/>
            <a:r>
              <a:rPr lang="en-US" altLang="ko-KR" dirty="0"/>
              <a:t>SELECT * FROM </a:t>
            </a:r>
            <a:r>
              <a:rPr lang="en-US" altLang="ko-KR" dirty="0" err="1"/>
              <a:t>usertbl</a:t>
            </a:r>
            <a:r>
              <a:rPr lang="en-US" altLang="ko-KR" dirty="0"/>
              <a:t>;</a:t>
            </a:r>
          </a:p>
          <a:p>
            <a:pPr lvl="3"/>
            <a:r>
              <a:rPr lang="en-US" altLang="ko-KR" dirty="0"/>
              <a:t>SELECT * FROM </a:t>
            </a:r>
            <a:r>
              <a:rPr lang="en-US" altLang="ko-KR" dirty="0" err="1"/>
              <a:t>usertbl</a:t>
            </a:r>
            <a:r>
              <a:rPr lang="en-US" altLang="ko-KR" dirty="0"/>
              <a:t> WHERE name=‘</a:t>
            </a:r>
            <a:r>
              <a:rPr lang="ko-KR" altLang="en-US" dirty="0"/>
              <a:t>김경호</a:t>
            </a:r>
            <a:r>
              <a:rPr lang="en-US" altLang="ko-KR" dirty="0"/>
              <a:t>’;</a:t>
            </a:r>
          </a:p>
          <a:p>
            <a:pPr lvl="2"/>
            <a:r>
              <a:rPr lang="ko-KR" altLang="en-US" dirty="0"/>
              <a:t>관계 연산자 사용</a:t>
            </a:r>
            <a:endParaRPr lang="en-US" altLang="ko-KR" dirty="0"/>
          </a:p>
          <a:p>
            <a:pPr lvl="3"/>
            <a:r>
              <a:rPr lang="en-US" altLang="ko-KR" dirty="0"/>
              <a:t>SELECT </a:t>
            </a:r>
            <a:r>
              <a:rPr lang="en-US" altLang="ko-KR" dirty="0" err="1"/>
              <a:t>userID</a:t>
            </a:r>
            <a:r>
              <a:rPr lang="en-US" altLang="ko-KR" dirty="0"/>
              <a:t>, Name From </a:t>
            </a:r>
            <a:r>
              <a:rPr lang="en-US" altLang="ko-KR" dirty="0" err="1"/>
              <a:t>usertbl</a:t>
            </a:r>
            <a:r>
              <a:rPr lang="en-US" altLang="ko-KR" dirty="0"/>
              <a:t> WHERE </a:t>
            </a:r>
            <a:r>
              <a:rPr lang="en-US" altLang="ko-KR" dirty="0" err="1"/>
              <a:t>birthYear</a:t>
            </a:r>
            <a:r>
              <a:rPr lang="en-US" altLang="ko-KR" dirty="0"/>
              <a:t> &gt;= 1970 and height &gt;=180;</a:t>
            </a:r>
          </a:p>
          <a:p>
            <a:r>
              <a:rPr lang="en-US" altLang="ko-KR" dirty="0"/>
              <a:t>BETWEEN… AND</a:t>
            </a:r>
            <a:r>
              <a:rPr lang="ko-KR" altLang="en-US" dirty="0"/>
              <a:t>와 </a:t>
            </a:r>
            <a:r>
              <a:rPr lang="en-US" altLang="ko-KR" dirty="0"/>
              <a:t>IN( ) </a:t>
            </a:r>
            <a:r>
              <a:rPr lang="ko-KR" altLang="en-US" dirty="0"/>
              <a:t>그리고</a:t>
            </a:r>
            <a:r>
              <a:rPr lang="en-US" altLang="ko-KR" dirty="0"/>
              <a:t> LIKE</a:t>
            </a:r>
          </a:p>
          <a:p>
            <a:pPr lvl="3"/>
            <a:r>
              <a:rPr lang="en-US" altLang="ko-KR" dirty="0"/>
              <a:t>SELECT name, height FROM </a:t>
            </a:r>
            <a:r>
              <a:rPr lang="en-US" altLang="ko-KR" dirty="0" err="1"/>
              <a:t>usertbl</a:t>
            </a:r>
            <a:r>
              <a:rPr lang="en-US" altLang="ko-KR" dirty="0"/>
              <a:t> WHERE height &gt;= 180 AND height &lt;=183</a:t>
            </a:r>
          </a:p>
          <a:p>
            <a:pPr lvl="3"/>
            <a:r>
              <a:rPr lang="en-US" altLang="ko-KR" dirty="0"/>
              <a:t>SELECT name, height FROM </a:t>
            </a:r>
            <a:r>
              <a:rPr lang="en-US" altLang="ko-KR" dirty="0" err="1"/>
              <a:t>usertbl</a:t>
            </a:r>
            <a:r>
              <a:rPr lang="en-US" altLang="ko-KR" dirty="0"/>
              <a:t> WHERE height BETWEEN 180 AND 183;</a:t>
            </a:r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SELECT name, </a:t>
            </a:r>
            <a:r>
              <a:rPr lang="en-US" altLang="ko-KR" dirty="0" err="1"/>
              <a:t>addr</a:t>
            </a:r>
            <a:r>
              <a:rPr lang="en-US" altLang="ko-KR" dirty="0"/>
              <a:t> FROM </a:t>
            </a:r>
            <a:r>
              <a:rPr lang="en-US" altLang="ko-KR" dirty="0" err="1"/>
              <a:t>usertbl</a:t>
            </a:r>
            <a:r>
              <a:rPr lang="en-US" altLang="ko-KR" dirty="0"/>
              <a:t> WHERE </a:t>
            </a:r>
            <a:r>
              <a:rPr lang="en-US" altLang="ko-KR" dirty="0" err="1"/>
              <a:t>addr</a:t>
            </a:r>
            <a:r>
              <a:rPr lang="en-US" altLang="ko-KR" dirty="0"/>
              <a:t>=‘</a:t>
            </a:r>
            <a:r>
              <a:rPr lang="ko-KR" altLang="en-US" dirty="0"/>
              <a:t>경남</a:t>
            </a:r>
            <a:r>
              <a:rPr lang="en-US" altLang="ko-KR" dirty="0"/>
              <a:t>’ OR </a:t>
            </a:r>
            <a:r>
              <a:rPr lang="en-US" altLang="ko-KR" dirty="0" err="1"/>
              <a:t>addr</a:t>
            </a:r>
            <a:r>
              <a:rPr lang="en-US" altLang="ko-KR" dirty="0"/>
              <a:t>=‘</a:t>
            </a:r>
            <a:r>
              <a:rPr lang="ko-KR" altLang="en-US" dirty="0"/>
              <a:t>전남</a:t>
            </a:r>
            <a:r>
              <a:rPr lang="en-US" altLang="ko-KR" dirty="0"/>
              <a:t>’ OR </a:t>
            </a:r>
            <a:r>
              <a:rPr lang="en-US" altLang="ko-KR" dirty="0" err="1"/>
              <a:t>addr</a:t>
            </a:r>
            <a:r>
              <a:rPr lang="en-US" altLang="ko-KR" dirty="0"/>
              <a:t>=‘</a:t>
            </a:r>
            <a:r>
              <a:rPr lang="ko-KR" altLang="en-US" dirty="0"/>
              <a:t>경북</a:t>
            </a:r>
            <a:r>
              <a:rPr lang="en-US" altLang="ko-KR" dirty="0"/>
              <a:t>’;</a:t>
            </a:r>
          </a:p>
          <a:p>
            <a:pPr lvl="3"/>
            <a:r>
              <a:rPr lang="en-US" altLang="ko-KR" dirty="0"/>
              <a:t>SELECT name, </a:t>
            </a:r>
            <a:r>
              <a:rPr lang="en-US" altLang="ko-KR" dirty="0" err="1"/>
              <a:t>addr</a:t>
            </a:r>
            <a:r>
              <a:rPr lang="en-US" altLang="ko-KR" dirty="0"/>
              <a:t> FROM </a:t>
            </a:r>
            <a:r>
              <a:rPr lang="en-US" altLang="ko-KR" dirty="0" err="1"/>
              <a:t>usertbl</a:t>
            </a:r>
            <a:r>
              <a:rPr lang="en-US" altLang="ko-KR" dirty="0"/>
              <a:t> WHERE </a:t>
            </a:r>
            <a:r>
              <a:rPr lang="en-US" altLang="ko-KR" dirty="0" err="1"/>
              <a:t>addr</a:t>
            </a:r>
            <a:r>
              <a:rPr lang="en-US" altLang="ko-KR" dirty="0"/>
              <a:t> IN (‘</a:t>
            </a:r>
            <a:r>
              <a:rPr lang="ko-KR" altLang="en-US" dirty="0"/>
              <a:t>경남</a:t>
            </a:r>
            <a:r>
              <a:rPr lang="en-US" altLang="ko-KR" dirty="0"/>
              <a:t>’,  ‘</a:t>
            </a:r>
            <a:r>
              <a:rPr lang="ko-KR" altLang="en-US" dirty="0"/>
              <a:t>전남</a:t>
            </a:r>
            <a:r>
              <a:rPr lang="en-US" altLang="ko-KR" dirty="0"/>
              <a:t>’,  ‘</a:t>
            </a:r>
            <a:r>
              <a:rPr lang="ko-KR" altLang="en-US" dirty="0"/>
              <a:t>경북</a:t>
            </a:r>
            <a:r>
              <a:rPr lang="en-US" altLang="ko-KR" dirty="0"/>
              <a:t>’);</a:t>
            </a:r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SELECT name, height from </a:t>
            </a:r>
            <a:r>
              <a:rPr lang="en-US" altLang="ko-KR" dirty="0" err="1"/>
              <a:t>usertbl</a:t>
            </a:r>
            <a:r>
              <a:rPr lang="en-US" altLang="ko-KR" dirty="0"/>
              <a:t> WHERE name LIKE ‘</a:t>
            </a:r>
            <a:r>
              <a:rPr lang="ko-KR" altLang="en-US" dirty="0"/>
              <a:t>김</a:t>
            </a:r>
            <a:r>
              <a:rPr lang="en-US" altLang="ko-KR" dirty="0"/>
              <a:t>%’;</a:t>
            </a:r>
          </a:p>
          <a:p>
            <a:pPr lvl="4"/>
            <a:r>
              <a:rPr lang="ko-KR" altLang="en-US" dirty="0"/>
              <a:t>첫 글자는 </a:t>
            </a:r>
            <a:r>
              <a:rPr lang="en-US" altLang="ko-KR" dirty="0"/>
              <a:t>‘</a:t>
            </a:r>
            <a:r>
              <a:rPr lang="ko-KR" altLang="en-US" dirty="0"/>
              <a:t>김</a:t>
            </a:r>
            <a:r>
              <a:rPr lang="en-US" altLang="ko-KR" dirty="0"/>
              <a:t>＇</a:t>
            </a:r>
            <a:r>
              <a:rPr lang="ko-KR" altLang="en-US" dirty="0"/>
              <a:t>이고 그 뒤는 무엇이든 무관</a:t>
            </a:r>
            <a:endParaRPr lang="en-US" altLang="ko-KR" dirty="0"/>
          </a:p>
          <a:p>
            <a:pPr lvl="3"/>
            <a:r>
              <a:rPr lang="en-US" altLang="ko-KR" dirty="0"/>
              <a:t>SELECT name, height from </a:t>
            </a:r>
            <a:r>
              <a:rPr lang="en-US" altLang="ko-KR" dirty="0" err="1"/>
              <a:t>usertbl</a:t>
            </a:r>
            <a:r>
              <a:rPr lang="en-US" altLang="ko-KR" dirty="0"/>
              <a:t> WHERE name LIKE ‘_</a:t>
            </a:r>
            <a:r>
              <a:rPr lang="ko-KR" altLang="en-US" dirty="0"/>
              <a:t>종신</a:t>
            </a:r>
            <a:r>
              <a:rPr lang="en-US" altLang="ko-KR" dirty="0"/>
              <a:t>’;</a:t>
            </a:r>
          </a:p>
          <a:p>
            <a:pPr lvl="4"/>
            <a:r>
              <a:rPr lang="ko-KR" altLang="en-US" dirty="0"/>
              <a:t>앞 첫 글자 하나는 무엇이든 상관없고 나머지 두 글자는 </a:t>
            </a:r>
            <a:r>
              <a:rPr lang="en-US" altLang="ko-KR" dirty="0"/>
              <a:t>‘</a:t>
            </a:r>
            <a:r>
              <a:rPr lang="ko-KR" altLang="en-US" dirty="0"/>
              <a:t>종신</a:t>
            </a:r>
            <a:r>
              <a:rPr lang="en-US" altLang="ko-KR" dirty="0"/>
              <a:t>＇</a:t>
            </a:r>
            <a:r>
              <a:rPr lang="ko-KR" altLang="en-US" dirty="0"/>
              <a:t>인 경우</a:t>
            </a:r>
            <a:endParaRPr lang="en-US" altLang="ko-KR" dirty="0"/>
          </a:p>
          <a:p>
            <a:pPr lvl="3"/>
            <a:r>
              <a:rPr lang="en-US" altLang="ko-KR" dirty="0"/>
              <a:t>SELECT name, height from </a:t>
            </a:r>
            <a:r>
              <a:rPr lang="en-US" altLang="ko-KR" dirty="0" err="1"/>
              <a:t>usertbl</a:t>
            </a:r>
            <a:r>
              <a:rPr lang="en-US" altLang="ko-KR" dirty="0"/>
              <a:t> WHERE name LIKE ‘_</a:t>
            </a:r>
            <a:r>
              <a:rPr lang="ko-KR" altLang="en-US" dirty="0"/>
              <a:t>용</a:t>
            </a:r>
            <a:r>
              <a:rPr lang="en-US" altLang="ko-KR" dirty="0"/>
              <a:t>%';</a:t>
            </a:r>
          </a:p>
          <a:p>
            <a:pPr lvl="4"/>
            <a:r>
              <a:rPr lang="ko-KR" altLang="en-US" dirty="0"/>
              <a:t>앞 첫 글자 하는 무엇이든 상관 없고 두 번째 글자 하는 </a:t>
            </a:r>
            <a:r>
              <a:rPr lang="en-US" altLang="ko-KR" dirty="0"/>
              <a:t>‘</a:t>
            </a:r>
            <a:r>
              <a:rPr lang="ko-KR" altLang="en-US" dirty="0"/>
              <a:t>용</a:t>
            </a:r>
            <a:r>
              <a:rPr lang="en-US" altLang="ko-KR" dirty="0"/>
              <a:t>’</a:t>
            </a:r>
            <a:r>
              <a:rPr lang="ko-KR" altLang="en-US" dirty="0"/>
              <a:t>이며 그 뒤에는 무엇이 오든 무관 </a:t>
            </a:r>
            <a:endParaRPr lang="en-US" altLang="ko-KR" dirty="0"/>
          </a:p>
          <a:p>
            <a:pPr lvl="3"/>
            <a:endParaRPr lang="en-US" altLang="ko-KR" dirty="0"/>
          </a:p>
          <a:p>
            <a:pPr lvl="4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166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ANY/ALL/SOME </a:t>
            </a:r>
            <a:r>
              <a:rPr lang="ko-KR" altLang="en-US" dirty="0"/>
              <a:t>그리고 </a:t>
            </a:r>
            <a:r>
              <a:rPr lang="ko-KR" altLang="en-US" dirty="0" err="1"/>
              <a:t>서브쿼리</a:t>
            </a:r>
            <a:r>
              <a:rPr lang="en-US" altLang="ko-KR" dirty="0"/>
              <a:t>(</a:t>
            </a:r>
            <a:r>
              <a:rPr lang="en-US" altLang="ko-KR" dirty="0" err="1"/>
              <a:t>SubQuery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서브 </a:t>
            </a:r>
            <a:r>
              <a:rPr lang="ko-KR" altLang="en-US" dirty="0" err="1"/>
              <a:t>쿼리란</a:t>
            </a:r>
            <a:r>
              <a:rPr lang="ko-KR" altLang="en-US" dirty="0"/>
              <a:t> </a:t>
            </a:r>
            <a:r>
              <a:rPr lang="ko-KR" altLang="en-US" dirty="0" err="1"/>
              <a:t>쿼리문</a:t>
            </a:r>
            <a:r>
              <a:rPr lang="ko-KR" altLang="en-US" dirty="0"/>
              <a:t> 안에 쿼리가 들어가 있는 형태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김경호 보다 키가 크거나 같은 사람의 이름과 키를 출력하려면 </a:t>
            </a:r>
            <a:r>
              <a:rPr lang="en-US" altLang="ko-KR" dirty="0"/>
              <a:t>WHERE </a:t>
            </a:r>
            <a:r>
              <a:rPr lang="ko-KR" altLang="en-US" dirty="0"/>
              <a:t>조건에 김경호의 키</a:t>
            </a:r>
            <a:r>
              <a:rPr lang="en-US" altLang="ko-KR" dirty="0"/>
              <a:t>(177)</a:t>
            </a:r>
            <a:r>
              <a:rPr lang="ko-KR" altLang="en-US" dirty="0"/>
              <a:t>을 직접 써줘야 함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SELECT name height FROM </a:t>
            </a:r>
            <a:r>
              <a:rPr lang="en-US" altLang="ko-KR" dirty="0" err="1"/>
              <a:t>usertbl</a:t>
            </a:r>
            <a:r>
              <a:rPr lang="en-US" altLang="ko-KR" dirty="0"/>
              <a:t> where height &gt;= 177;</a:t>
            </a:r>
          </a:p>
          <a:p>
            <a:pPr lvl="2"/>
            <a:r>
              <a:rPr lang="ko-KR" altLang="en-US" dirty="0"/>
              <a:t>김경호의 키 </a:t>
            </a:r>
            <a:r>
              <a:rPr lang="en-US" altLang="ko-KR" dirty="0"/>
              <a:t>177</a:t>
            </a:r>
            <a:r>
              <a:rPr lang="ko-KR" altLang="en-US" dirty="0"/>
              <a:t>을 </a:t>
            </a:r>
            <a:r>
              <a:rPr lang="ko-KR" altLang="en-US" dirty="0" err="1"/>
              <a:t>쿼리문에</a:t>
            </a:r>
            <a:r>
              <a:rPr lang="ko-KR" altLang="en-US" dirty="0"/>
              <a:t> 직접 쓰는 것이 아니라 이 값을 </a:t>
            </a:r>
            <a:r>
              <a:rPr lang="ko-KR" altLang="en-US" dirty="0" err="1"/>
              <a:t>쿼리문을</a:t>
            </a:r>
            <a:r>
              <a:rPr lang="ko-KR" altLang="en-US" dirty="0"/>
              <a:t> 사용해서 테이블에서 추출해서 사용</a:t>
            </a:r>
            <a:endParaRPr lang="en-US" altLang="ko-KR" dirty="0"/>
          </a:p>
          <a:p>
            <a:pPr lvl="3"/>
            <a:r>
              <a:rPr lang="en-US" altLang="ko-KR" dirty="0"/>
              <a:t>SELECT height FROM </a:t>
            </a:r>
            <a:r>
              <a:rPr lang="en-US" altLang="ko-KR" dirty="0" err="1"/>
              <a:t>usertbl</a:t>
            </a:r>
            <a:r>
              <a:rPr lang="en-US" altLang="ko-KR" dirty="0"/>
              <a:t> WHERE name = ‘</a:t>
            </a:r>
            <a:r>
              <a:rPr lang="ko-KR" altLang="en-US" dirty="0"/>
              <a:t>김경호</a:t>
            </a:r>
            <a:r>
              <a:rPr lang="en-US" altLang="ko-KR" dirty="0"/>
              <a:t>’;</a:t>
            </a:r>
          </a:p>
          <a:p>
            <a:pPr lvl="3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125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588" y="2708920"/>
            <a:ext cx="6630325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00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ANY/ALL/SOME </a:t>
            </a:r>
            <a:r>
              <a:rPr lang="ko-KR" altLang="en-US" dirty="0"/>
              <a:t>그리고 </a:t>
            </a:r>
            <a:r>
              <a:rPr lang="ko-KR" altLang="en-US" dirty="0" err="1"/>
              <a:t>서브쿼리</a:t>
            </a:r>
            <a:r>
              <a:rPr lang="en-US" altLang="ko-KR" dirty="0"/>
              <a:t>(</a:t>
            </a:r>
            <a:r>
              <a:rPr lang="en-US" altLang="ko-KR" dirty="0" err="1"/>
              <a:t>SubQuery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질문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ko-KR" altLang="en-US" dirty="0"/>
              <a:t>경남</a:t>
            </a:r>
            <a:r>
              <a:rPr lang="en-US" altLang="ko-KR" dirty="0"/>
              <a:t>‘ </a:t>
            </a:r>
            <a:r>
              <a:rPr lang="ko-KR" altLang="en-US" dirty="0"/>
              <a:t>사람의 키 보다 크거나 같은 사람의 이름과 키를 추출하는 </a:t>
            </a:r>
            <a:r>
              <a:rPr lang="en-US" altLang="ko-KR" dirty="0"/>
              <a:t>SQL </a:t>
            </a:r>
            <a:r>
              <a:rPr lang="ko-KR" altLang="en-US" dirty="0"/>
              <a:t>문을 작성하시오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ERROR – Error Code:1242. Subquery returns more than 1 row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170, 173 </a:t>
            </a:r>
            <a:r>
              <a:rPr lang="ko-KR" altLang="en-US" dirty="0"/>
              <a:t>두 개를 반환하기 때문에 </a:t>
            </a:r>
            <a:r>
              <a:rPr lang="en-US" altLang="ko-KR" dirty="0"/>
              <a:t>Error!</a:t>
            </a:r>
          </a:p>
          <a:p>
            <a:pPr lvl="2"/>
            <a:r>
              <a:rPr lang="en-US" altLang="ko-KR" dirty="0"/>
              <a:t>ANY </a:t>
            </a:r>
            <a:r>
              <a:rPr lang="ko-KR" altLang="en-US" dirty="0"/>
              <a:t>구문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173</a:t>
            </a:r>
            <a:r>
              <a:rPr lang="ko-KR" altLang="en-US" dirty="0"/>
              <a:t>보다 크거나 같은 사람 또는 </a:t>
            </a:r>
            <a:r>
              <a:rPr lang="en-US" altLang="ko-KR" dirty="0"/>
              <a:t>170</a:t>
            </a:r>
            <a:r>
              <a:rPr lang="ko-KR" altLang="en-US" dirty="0"/>
              <a:t>보다 크거나 같은 사람이 모두 출력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dirty="0"/>
              <a:t> </a:t>
            </a:r>
            <a:r>
              <a:rPr lang="ko-KR" altLang="en-US" dirty="0"/>
              <a:t>즉</a:t>
            </a:r>
            <a:r>
              <a:rPr lang="en-US" altLang="ko-KR" dirty="0"/>
              <a:t>, 170 </a:t>
            </a:r>
            <a:r>
              <a:rPr lang="ko-KR" altLang="en-US" dirty="0"/>
              <a:t>보다 크거나 같은 사람이</a:t>
            </a:r>
            <a:endParaRPr lang="en-US" altLang="ko-KR" dirty="0"/>
          </a:p>
          <a:p>
            <a:pPr lvl="4"/>
            <a:r>
              <a:rPr lang="ko-KR" altLang="en-US" dirty="0"/>
              <a:t>여러 </a:t>
            </a:r>
            <a:r>
              <a:rPr lang="en-US" altLang="ko-KR" dirty="0"/>
              <a:t>(</a:t>
            </a:r>
            <a:r>
              <a:rPr lang="ko-KR" altLang="en-US" dirty="0"/>
              <a:t>두</a:t>
            </a:r>
            <a:r>
              <a:rPr lang="en-US" altLang="ko-KR" dirty="0"/>
              <a:t>)</a:t>
            </a:r>
            <a:r>
              <a:rPr lang="ko-KR" altLang="en-US" dirty="0"/>
              <a:t>조건 중 하나라도 만족하면 됨</a:t>
            </a:r>
            <a:r>
              <a:rPr lang="en-US" altLang="ko-KR" dirty="0"/>
              <a:t>.</a:t>
            </a:r>
          </a:p>
          <a:p>
            <a:pPr marL="574480" lvl="2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126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1687889"/>
            <a:ext cx="6296904" cy="7716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664" y="2924944"/>
            <a:ext cx="4782217" cy="2191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690" y="3209366"/>
            <a:ext cx="4582164" cy="8002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664" y="4653136"/>
            <a:ext cx="6677957" cy="7240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8448" y="3717032"/>
            <a:ext cx="1228896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164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ANY/ALL/SOME </a:t>
            </a:r>
            <a:r>
              <a:rPr lang="ko-KR" altLang="en-US" dirty="0"/>
              <a:t>그리고 </a:t>
            </a:r>
            <a:r>
              <a:rPr lang="ko-KR" altLang="en-US" dirty="0" err="1"/>
              <a:t>서브쿼리</a:t>
            </a:r>
            <a:r>
              <a:rPr lang="en-US" altLang="ko-KR" dirty="0"/>
              <a:t>(</a:t>
            </a:r>
            <a:r>
              <a:rPr lang="en-US" altLang="ko-KR" dirty="0" err="1"/>
              <a:t>SubQuery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ALL </a:t>
            </a:r>
            <a:r>
              <a:rPr lang="ko-KR" altLang="en-US" dirty="0"/>
              <a:t>구문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여러 조건을 다 만족 해야함</a:t>
            </a:r>
            <a:endParaRPr lang="en-US" altLang="ko-KR" dirty="0"/>
          </a:p>
          <a:p>
            <a:pPr lvl="4"/>
            <a:r>
              <a:rPr lang="en-US" altLang="ko-KR" dirty="0"/>
              <a:t>170 </a:t>
            </a:r>
            <a:r>
              <a:rPr lang="ko-KR" altLang="en-US" dirty="0"/>
              <a:t>보다</a:t>
            </a:r>
            <a:r>
              <a:rPr lang="en-US" altLang="ko-KR" dirty="0"/>
              <a:t> </a:t>
            </a:r>
            <a:r>
              <a:rPr lang="ko-KR" altLang="en-US" dirty="0"/>
              <a:t>크거나 같아야 하고  </a:t>
            </a:r>
            <a:r>
              <a:rPr lang="en-US" altLang="ko-KR" dirty="0"/>
              <a:t>173</a:t>
            </a:r>
            <a:r>
              <a:rPr lang="ko-KR" altLang="en-US" dirty="0"/>
              <a:t>보다 크거나 같아야 함 </a:t>
            </a:r>
            <a:r>
              <a:rPr lang="en-US" altLang="ko-KR" dirty="0">
                <a:sym typeface="Wingdings" panose="05000000000000000000" pitchFamily="2" charset="2"/>
              </a:rPr>
              <a:t> 173</a:t>
            </a:r>
            <a:r>
              <a:rPr lang="ko-KR" altLang="en-US" dirty="0">
                <a:sym typeface="Wingdings" panose="05000000000000000000" pitchFamily="2" charset="2"/>
              </a:rPr>
              <a:t>보다 크거나 같아야 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SOME </a:t>
            </a:r>
            <a:r>
              <a:rPr lang="ko-KR" altLang="en-US" dirty="0"/>
              <a:t>구문은 </a:t>
            </a:r>
            <a:r>
              <a:rPr lang="en-US" altLang="ko-KR" dirty="0"/>
              <a:t>ANY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동일한 의미로 사용됨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127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1073191"/>
            <a:ext cx="6716062" cy="7716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1985" y="1045908"/>
            <a:ext cx="1219370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895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원하는 순서대로 정렬하여 출력</a:t>
            </a:r>
            <a:r>
              <a:rPr lang="en-US" altLang="ko-KR" dirty="0"/>
              <a:t>: ORDER BY</a:t>
            </a:r>
          </a:p>
          <a:p>
            <a:pPr lvl="2"/>
            <a:r>
              <a:rPr lang="en-US" altLang="ko-KR" dirty="0"/>
              <a:t>ORDERED BY </a:t>
            </a:r>
            <a:r>
              <a:rPr lang="ko-KR" altLang="en-US" dirty="0"/>
              <a:t>절은 결과물에 대한 영향을 미치지는 않지만 결과를 출력되는 순서를 제어함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정렬 방식은 기본값이 오름차순</a:t>
            </a:r>
            <a:r>
              <a:rPr lang="en-US" altLang="ko-KR" dirty="0"/>
              <a:t>(ASCENDING)</a:t>
            </a:r>
            <a:r>
              <a:rPr lang="ko-KR" altLang="en-US" dirty="0"/>
              <a:t>임</a:t>
            </a:r>
            <a:endParaRPr lang="en-US" altLang="ko-KR" dirty="0"/>
          </a:p>
          <a:p>
            <a:pPr lvl="3"/>
            <a:r>
              <a:rPr lang="ko-KR" altLang="en-US" dirty="0"/>
              <a:t>내림차순 정렬을 위해서는 아래와 같이 작성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이름을 기준으로 정렬</a:t>
            </a:r>
            <a:endParaRPr lang="en-US" altLang="ko-KR" dirty="0"/>
          </a:p>
          <a:p>
            <a:pPr lvl="3"/>
            <a:r>
              <a:rPr lang="ko-KR" altLang="en-US" dirty="0"/>
              <a:t>오름차순</a:t>
            </a:r>
            <a:r>
              <a:rPr lang="en-US" altLang="ko-KR" dirty="0"/>
              <a:t>(ASCENDING, </a:t>
            </a: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>)  </a:t>
            </a:r>
            <a:r>
              <a:rPr lang="en-US" altLang="ko-KR" dirty="0">
                <a:sym typeface="Wingdings" panose="05000000000000000000" pitchFamily="2" charset="2"/>
              </a:rPr>
              <a:t>   </a:t>
            </a:r>
          </a:p>
          <a:p>
            <a:pPr lvl="3"/>
            <a:r>
              <a:rPr lang="ko-KR" altLang="en-US" dirty="0"/>
              <a:t>내림차순</a:t>
            </a:r>
            <a:r>
              <a:rPr lang="en-US" altLang="ko-KR" dirty="0"/>
              <a:t>(DESCENDING)            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128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316800"/>
            <a:ext cx="4534533" cy="2191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954" y="1052736"/>
            <a:ext cx="1486107" cy="20767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742" y="2120248"/>
            <a:ext cx="4953691" cy="228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9980" y="2713918"/>
            <a:ext cx="4429743" cy="2381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9769" y="3518000"/>
            <a:ext cx="1448002" cy="1876687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4086248" y="2726625"/>
            <a:ext cx="216024" cy="21602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631757" y="3393749"/>
            <a:ext cx="216024" cy="21602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086248" y="3006592"/>
            <a:ext cx="216024" cy="21602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9407" y="3034873"/>
            <a:ext cx="4877481" cy="1714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8048" y="3527427"/>
            <a:ext cx="1467055" cy="1867161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6362807" y="3419415"/>
            <a:ext cx="216024" cy="21602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3" name="구름 모양 설명선 22"/>
          <p:cNvSpPr/>
          <p:nvPr/>
        </p:nvSpPr>
        <p:spPr>
          <a:xfrm>
            <a:off x="1055440" y="3619200"/>
            <a:ext cx="2520280" cy="1105944"/>
          </a:xfrm>
          <a:prstGeom prst="cloudCallout">
            <a:avLst>
              <a:gd name="adj1" fmla="val 52239"/>
              <a:gd name="adj2" fmla="val -5966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오름차순 </a:t>
            </a:r>
            <a:r>
              <a:rPr lang="en-US" altLang="ko-KR" sz="1200" b="1" dirty="0">
                <a:solidFill>
                  <a:schemeClr val="tx1"/>
                </a:solidFill>
              </a:rPr>
              <a:t>= </a:t>
            </a:r>
            <a:r>
              <a:rPr lang="ko-KR" altLang="en-US" sz="1200" b="1" dirty="0">
                <a:solidFill>
                  <a:schemeClr val="tx1"/>
                </a:solidFill>
              </a:rPr>
              <a:t>사전 순서</a:t>
            </a:r>
          </a:p>
        </p:txBody>
      </p:sp>
    </p:spTree>
    <p:extLst>
      <p:ext uri="{BB962C8B-B14F-4D97-AF65-F5344CB8AC3E}">
        <p14:creationId xmlns:p14="http://schemas.microsoft.com/office/powerpoint/2010/main" val="24566084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원하는 순서대로 정렬하여 출력</a:t>
            </a:r>
            <a:r>
              <a:rPr lang="en-US" altLang="ko-KR" dirty="0"/>
              <a:t>: ORDER BY</a:t>
            </a:r>
          </a:p>
          <a:p>
            <a:pPr lvl="2"/>
            <a:r>
              <a:rPr lang="ko-KR" altLang="en-US" dirty="0"/>
              <a:t>여러 기준으로 정렬하는 경우</a:t>
            </a:r>
            <a:endParaRPr lang="en-US" altLang="ko-KR" dirty="0"/>
          </a:p>
          <a:p>
            <a:pPr lvl="4"/>
            <a:endParaRPr lang="en-US" altLang="ko-KR" dirty="0"/>
          </a:p>
          <a:p>
            <a:pPr lvl="4"/>
            <a:r>
              <a:rPr lang="ko-KR" altLang="en-US" dirty="0"/>
              <a:t>키</a:t>
            </a:r>
            <a:r>
              <a:rPr lang="en-US" altLang="ko-KR" dirty="0"/>
              <a:t>(height)</a:t>
            </a:r>
            <a:r>
              <a:rPr lang="ko-KR" altLang="en-US" dirty="0"/>
              <a:t>를 기준으로 내림차순 정렬하고 </a:t>
            </a:r>
            <a:r>
              <a:rPr lang="ko-KR" altLang="en-US" b="1" dirty="0"/>
              <a:t>키가 같은 경우 </a:t>
            </a:r>
            <a:r>
              <a:rPr lang="ko-KR" altLang="en-US" dirty="0"/>
              <a:t>이름은 오름차순</a:t>
            </a:r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r>
              <a:rPr lang="ko-KR" altLang="en-US" dirty="0"/>
              <a:t>이름</a:t>
            </a:r>
            <a:r>
              <a:rPr lang="en-US" altLang="ko-KR" dirty="0"/>
              <a:t>(name)</a:t>
            </a:r>
            <a:r>
              <a:rPr lang="ko-KR" altLang="en-US" dirty="0"/>
              <a:t>을 기준으로 오름차순으로 정렬한 후 이름이 같을 경우 키는 내림차순으로 정렬</a:t>
            </a:r>
            <a:endParaRPr lang="en-US" altLang="ko-KR" dirty="0"/>
          </a:p>
          <a:p>
            <a:pPr lvl="4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129</a:t>
            </a:fld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1268760"/>
            <a:ext cx="6144482" cy="219106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197650" y="1267125"/>
            <a:ext cx="216024" cy="21602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52" y="1384974"/>
            <a:ext cx="1219370" cy="187668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9118637" y="1264212"/>
            <a:ext cx="216024" cy="21602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539375" y="1762861"/>
            <a:ext cx="373049" cy="3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구름 모양 설명선 16"/>
          <p:cNvSpPr/>
          <p:nvPr/>
        </p:nvSpPr>
        <p:spPr>
          <a:xfrm>
            <a:off x="6168008" y="1918305"/>
            <a:ext cx="3233856" cy="1105944"/>
          </a:xfrm>
          <a:prstGeom prst="cloudCallout">
            <a:avLst>
              <a:gd name="adj1" fmla="val 52239"/>
              <a:gd name="adj2" fmla="val -5966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오름차순</a:t>
            </a:r>
            <a:r>
              <a:rPr lang="en-US" altLang="ko-KR" sz="1200" b="1" dirty="0">
                <a:solidFill>
                  <a:schemeClr val="tx1"/>
                </a:solidFill>
              </a:rPr>
              <a:t>(ASC)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= </a:t>
            </a:r>
            <a:r>
              <a:rPr lang="ko-KR" altLang="en-US" sz="1200" b="1" dirty="0">
                <a:solidFill>
                  <a:schemeClr val="tx1"/>
                </a:solidFill>
              </a:rPr>
              <a:t>사전 순서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245" y="3978012"/>
            <a:ext cx="6106377" cy="190527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192375" y="3961337"/>
            <a:ext cx="216024" cy="21602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352" y="3961337"/>
            <a:ext cx="1190791" cy="1867161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9048328" y="3870000"/>
            <a:ext cx="216024" cy="21602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000922" y="1762861"/>
            <a:ext cx="373049" cy="324000"/>
          </a:xfrm>
          <a:prstGeom prst="rect">
            <a:avLst/>
          </a:prstGeom>
          <a:noFill/>
          <a:ln>
            <a:solidFill>
              <a:srgbClr val="0B5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447928" y="1487866"/>
            <a:ext cx="10801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351047" y="4168539"/>
            <a:ext cx="9361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58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2.2 MySQL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Installation</a:t>
            </a:r>
          </a:p>
          <a:p>
            <a:pPr lvl="2"/>
            <a:r>
              <a:rPr lang="en-US" altLang="ko-KR" dirty="0"/>
              <a:t>Execute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  <a:p>
            <a:pPr lvl="2"/>
            <a:r>
              <a:rPr lang="en-US" altLang="ko-KR" dirty="0"/>
              <a:t>Next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13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62" y="1645280"/>
            <a:ext cx="4491990" cy="3388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071" y="1628800"/>
            <a:ext cx="4491990" cy="3388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번개 12"/>
          <p:cNvSpPr/>
          <p:nvPr/>
        </p:nvSpPr>
        <p:spPr>
          <a:xfrm>
            <a:off x="4871864" y="4653136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번개 13"/>
          <p:cNvSpPr/>
          <p:nvPr/>
        </p:nvSpPr>
        <p:spPr>
          <a:xfrm>
            <a:off x="9768408" y="4653136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8944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중복된 것은 하나만 남기는 </a:t>
            </a:r>
            <a:r>
              <a:rPr lang="en-US" altLang="ko-KR" dirty="0"/>
              <a:t>DISTINCT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130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010" y="1052736"/>
            <a:ext cx="3715268" cy="7621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627" y="2132856"/>
            <a:ext cx="676369" cy="10574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027" y="2121106"/>
            <a:ext cx="666843" cy="18862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211" y="2121106"/>
            <a:ext cx="733527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188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출력 개수를 제한하는 </a:t>
            </a:r>
            <a:r>
              <a:rPr lang="en-US" altLang="ko-KR" dirty="0"/>
              <a:t>LIMIT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131</a:t>
            </a:fld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644" y="1026247"/>
            <a:ext cx="2610214" cy="101931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235" y="2928867"/>
            <a:ext cx="2543530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634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테이블을 복사하는 </a:t>
            </a:r>
            <a:r>
              <a:rPr lang="en-US" altLang="ko-KR" dirty="0"/>
              <a:t>CREATE TABLE… SELECT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전부</a:t>
            </a:r>
            <a:r>
              <a:rPr lang="en-US" altLang="ko-KR" dirty="0"/>
              <a:t>(</a:t>
            </a:r>
            <a:r>
              <a:rPr lang="ko-KR" altLang="en-US" dirty="0"/>
              <a:t>전체</a:t>
            </a:r>
            <a:r>
              <a:rPr lang="en-US" altLang="ko-KR" dirty="0"/>
              <a:t>) </a:t>
            </a:r>
            <a:r>
              <a:rPr lang="ko-KR" altLang="en-US" dirty="0"/>
              <a:t>복사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 err="1"/>
              <a:t>Buytbl</a:t>
            </a:r>
            <a:r>
              <a:rPr lang="ko-KR" altLang="en-US" dirty="0"/>
              <a:t>은 </a:t>
            </a:r>
            <a:r>
              <a:rPr lang="en-US" altLang="ko-KR" dirty="0"/>
              <a:t>Primary Key </a:t>
            </a:r>
            <a:r>
              <a:rPr lang="ko-KR" altLang="en-US" dirty="0"/>
              <a:t>및 </a:t>
            </a:r>
            <a:r>
              <a:rPr lang="en-US" altLang="ko-KR" dirty="0"/>
              <a:t>Foreign Key</a:t>
            </a:r>
            <a:r>
              <a:rPr lang="ko-KR" altLang="en-US" dirty="0"/>
              <a:t>가 지정되어 있는데 이 설정도 복사가 될까</a:t>
            </a:r>
            <a:r>
              <a:rPr lang="en-US" altLang="ko-KR" dirty="0"/>
              <a:t>?</a:t>
            </a:r>
          </a:p>
          <a:p>
            <a:pPr lvl="3"/>
            <a:r>
              <a:rPr lang="en-US" altLang="ko-KR" dirty="0"/>
              <a:t>PK, FK </a:t>
            </a:r>
            <a:r>
              <a:rPr lang="ko-KR" altLang="en-US" dirty="0"/>
              <a:t>등의 제약 조건은 복사 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2829" lvl="1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132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906" y="1308268"/>
            <a:ext cx="4229690" cy="752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4C05E4-B7DC-0A3C-E9DC-5526A1270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276" y="2815675"/>
            <a:ext cx="1790950" cy="273405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48EE55C-76BB-000F-1FFC-3F262E6A8FF7}"/>
              </a:ext>
            </a:extLst>
          </p:cNvPr>
          <p:cNvSpPr/>
          <p:nvPr/>
        </p:nvSpPr>
        <p:spPr>
          <a:xfrm>
            <a:off x="5591944" y="3140968"/>
            <a:ext cx="1224136" cy="108012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B00F27-3193-FC13-7393-95ED3771A048}"/>
              </a:ext>
            </a:extLst>
          </p:cNvPr>
          <p:cNvSpPr/>
          <p:nvPr/>
        </p:nvSpPr>
        <p:spPr>
          <a:xfrm>
            <a:off x="5591944" y="4227985"/>
            <a:ext cx="1224136" cy="71318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8747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테이블을 복사하는 </a:t>
            </a:r>
            <a:r>
              <a:rPr lang="en-US" altLang="ko-KR" dirty="0"/>
              <a:t>CREATE TABLE… SELECT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일부 복사</a:t>
            </a:r>
            <a:endParaRPr lang="en-US" altLang="ko-KR" dirty="0"/>
          </a:p>
          <a:p>
            <a:pPr marL="362829" lvl="1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133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1278620"/>
            <a:ext cx="5658640" cy="7240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52" y="2127243"/>
            <a:ext cx="1409897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961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GROUP BY </a:t>
            </a:r>
            <a:r>
              <a:rPr lang="ko-KR" altLang="en-US" dirty="0"/>
              <a:t>및 </a:t>
            </a:r>
            <a:r>
              <a:rPr lang="en-US" altLang="ko-KR" dirty="0"/>
              <a:t>HAVING </a:t>
            </a:r>
            <a:r>
              <a:rPr lang="ko-KR" altLang="en-US" dirty="0"/>
              <a:t>그리고 집계 함수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2829" lvl="1" indent="0">
              <a:buNone/>
            </a:pPr>
            <a:endParaRPr lang="en-US" altLang="ko-KR" dirty="0"/>
          </a:p>
          <a:p>
            <a:pPr lvl="2"/>
            <a:r>
              <a:rPr lang="en-US" altLang="ko-KR" dirty="0"/>
              <a:t>BBK </a:t>
            </a:r>
            <a:r>
              <a:rPr lang="ko-KR" altLang="en-US" dirty="0"/>
              <a:t>사용자의 경우 </a:t>
            </a:r>
            <a:endParaRPr lang="en-US" altLang="ko-KR" dirty="0"/>
          </a:p>
          <a:p>
            <a:pPr lvl="3"/>
            <a:r>
              <a:rPr lang="ko-KR" altLang="en-US" dirty="0"/>
              <a:t>여러 번의 물건 구매가 이루어졌으며 물건 구매는 </a:t>
            </a:r>
            <a:r>
              <a:rPr lang="ko-KR" altLang="en-US" dirty="0" err="1"/>
              <a:t>매껀</a:t>
            </a:r>
            <a:r>
              <a:rPr lang="ko-KR" altLang="en-US" dirty="0"/>
              <a:t> 각각의 행에 기록되어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r>
              <a:rPr lang="en-US" altLang="ko-KR" dirty="0"/>
              <a:t>BBK </a:t>
            </a:r>
            <a:r>
              <a:rPr lang="ko-KR" altLang="en-US" dirty="0"/>
              <a:t>사용자의 경우 </a:t>
            </a:r>
            <a:r>
              <a:rPr lang="en-US" altLang="ko-KR" dirty="0"/>
              <a:t>4</a:t>
            </a:r>
            <a:r>
              <a:rPr lang="ko-KR" altLang="en-US" dirty="0"/>
              <a:t>회 </a:t>
            </a:r>
            <a:r>
              <a:rPr lang="ko-KR" altLang="en-US" dirty="0" err="1"/>
              <a:t>구매해고</a:t>
            </a:r>
            <a:r>
              <a:rPr lang="ko-KR" altLang="en-US" dirty="0"/>
              <a:t> </a:t>
            </a:r>
            <a:r>
              <a:rPr lang="en-US" altLang="ko-KR" dirty="0"/>
              <a:t>5+10+2+2=19</a:t>
            </a:r>
            <a:r>
              <a:rPr lang="ko-KR" altLang="en-US" dirty="0"/>
              <a:t>개 구매했음</a:t>
            </a:r>
            <a:endParaRPr lang="en-US" altLang="ko-KR" dirty="0"/>
          </a:p>
          <a:p>
            <a:pPr lvl="2"/>
            <a:r>
              <a:rPr lang="en-US" altLang="ko-KR" dirty="0"/>
              <a:t>EJW, KBS</a:t>
            </a:r>
            <a:r>
              <a:rPr lang="ko-KR" altLang="en-US" dirty="0"/>
              <a:t>의 경우도 여러 번의 물건을 구매했고 매 </a:t>
            </a:r>
            <a:r>
              <a:rPr lang="ko-KR" altLang="en-US" dirty="0" err="1"/>
              <a:t>껀은</a:t>
            </a:r>
            <a:r>
              <a:rPr lang="ko-KR" altLang="en-US" dirty="0"/>
              <a:t> 각각의 행에 기록되어 있음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GROUP BY </a:t>
            </a:r>
            <a:r>
              <a:rPr lang="ko-KR" altLang="en-US" dirty="0"/>
              <a:t>절과 집계 함수</a:t>
            </a:r>
            <a:endParaRPr lang="en-US" altLang="ko-KR" dirty="0"/>
          </a:p>
          <a:p>
            <a:pPr lvl="2"/>
            <a:r>
              <a:rPr lang="en-US" altLang="ko-KR" dirty="0"/>
              <a:t>GROUP BY – </a:t>
            </a:r>
            <a:r>
              <a:rPr lang="ko-KR" altLang="en-US" dirty="0"/>
              <a:t>특정 행들을 </a:t>
            </a:r>
            <a:r>
              <a:rPr lang="ko-KR" altLang="en-US" dirty="0" err="1"/>
              <a:t>구룹으로</a:t>
            </a:r>
            <a:r>
              <a:rPr lang="ko-KR" altLang="en-US" dirty="0"/>
              <a:t> </a:t>
            </a:r>
            <a:r>
              <a:rPr lang="ko-KR" altLang="en-US" dirty="0" err="1"/>
              <a:t>묶어줌</a:t>
            </a:r>
            <a:endParaRPr lang="en-US" altLang="ko-KR" dirty="0"/>
          </a:p>
          <a:p>
            <a:pPr lvl="2"/>
            <a:r>
              <a:rPr lang="ko-KR" altLang="en-US" dirty="0"/>
              <a:t>집계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계산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134</a:t>
            </a:fld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376" y="645193"/>
            <a:ext cx="1209844" cy="22291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588" y="1312037"/>
            <a:ext cx="4744112" cy="4477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48" y="4419853"/>
            <a:ext cx="5268060" cy="219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3524378"/>
            <a:ext cx="1209844" cy="222916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147839" y="3757096"/>
            <a:ext cx="900000" cy="64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147700" y="4405096"/>
            <a:ext cx="900000" cy="460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47700" y="4865497"/>
            <a:ext cx="900000" cy="187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47700" y="5053095"/>
            <a:ext cx="900000" cy="50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47253" y="5557955"/>
            <a:ext cx="900000" cy="187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328" y="4081096"/>
            <a:ext cx="1476581" cy="1047896"/>
          </a:xfrm>
          <a:prstGeom prst="rect">
            <a:avLst/>
          </a:prstGeom>
        </p:spPr>
      </p:pic>
      <p:cxnSp>
        <p:nvCxnSpPr>
          <p:cNvPr id="20" name="직선 화살표 연결선 19"/>
          <p:cNvCxnSpPr>
            <a:stCxn id="13" idx="3"/>
          </p:cNvCxnSpPr>
          <p:nvPr/>
        </p:nvCxnSpPr>
        <p:spPr>
          <a:xfrm>
            <a:off x="8047839" y="4081096"/>
            <a:ext cx="1216513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2" idx="3"/>
          </p:cNvCxnSpPr>
          <p:nvPr/>
        </p:nvCxnSpPr>
        <p:spPr>
          <a:xfrm flipV="1">
            <a:off x="8097932" y="4544866"/>
            <a:ext cx="1166420" cy="94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97932" y="4719997"/>
            <a:ext cx="1166420" cy="239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6" idx="3"/>
          </p:cNvCxnSpPr>
          <p:nvPr/>
        </p:nvCxnSpPr>
        <p:spPr>
          <a:xfrm flipV="1">
            <a:off x="8047700" y="4861876"/>
            <a:ext cx="1216652" cy="44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8097932" y="5040334"/>
            <a:ext cx="1166420" cy="61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296034" y="4029942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sum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347173" y="4388873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sum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8338419" y="4625181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sum</a:t>
            </a: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8329518" y="4859627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sum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357544" y="5123318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sum</a:t>
            </a:r>
            <a:endParaRPr lang="ko-KR" altLang="en-US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BD74D8-4FE4-A0B5-9A9D-B511F1940F6A}"/>
              </a:ext>
            </a:extLst>
          </p:cNvPr>
          <p:cNvGrpSpPr/>
          <p:nvPr/>
        </p:nvGrpSpPr>
        <p:grpSpPr>
          <a:xfrm>
            <a:off x="8717362" y="3271152"/>
            <a:ext cx="2592288" cy="1066567"/>
            <a:chOff x="8717362" y="3271152"/>
            <a:chExt cx="2592288" cy="106656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52CC2EA-4B81-AB6F-0431-37EF86252C9C}"/>
                </a:ext>
              </a:extLst>
            </p:cNvPr>
            <p:cNvSpPr/>
            <p:nvPr/>
          </p:nvSpPr>
          <p:spPr>
            <a:xfrm>
              <a:off x="9768408" y="4081096"/>
              <a:ext cx="756501" cy="25662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" name="생각 풍선: 구름 모양 4">
              <a:extLst>
                <a:ext uri="{FF2B5EF4-FFF2-40B4-BE49-F238E27FC236}">
                  <a16:creationId xmlns:a16="http://schemas.microsoft.com/office/drawing/2014/main" id="{283C5700-104E-18E6-CDBA-C6E3E7C7D72A}"/>
                </a:ext>
              </a:extLst>
            </p:cNvPr>
            <p:cNvSpPr/>
            <p:nvPr/>
          </p:nvSpPr>
          <p:spPr>
            <a:xfrm>
              <a:off x="8717362" y="3271152"/>
              <a:ext cx="2592288" cy="400104"/>
            </a:xfrm>
            <a:prstGeom prst="cloudCallout">
              <a:avLst>
                <a:gd name="adj1" fmla="val -9401"/>
                <a:gd name="adj2" fmla="val 143648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</a:rPr>
                <a:t>함수 이름이 </a:t>
              </a:r>
              <a:r>
                <a:rPr lang="ko-KR" altLang="en-US" sz="1100" dirty="0" err="1">
                  <a:solidFill>
                    <a:schemeClr val="tx1"/>
                  </a:solidFill>
                </a:rPr>
                <a:t>콜럼</a:t>
              </a:r>
              <a:r>
                <a:rPr lang="ko-KR" altLang="en-US" sz="1100" dirty="0">
                  <a:solidFill>
                    <a:schemeClr val="tx1"/>
                  </a:solidFill>
                </a:rPr>
                <a:t> 이름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022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GROUP BY </a:t>
            </a:r>
            <a:r>
              <a:rPr lang="ko-KR" altLang="en-US" dirty="0"/>
              <a:t>및 </a:t>
            </a:r>
            <a:r>
              <a:rPr lang="en-US" altLang="ko-KR" dirty="0"/>
              <a:t>HAVING </a:t>
            </a:r>
            <a:r>
              <a:rPr lang="ko-KR" altLang="en-US" dirty="0"/>
              <a:t>그리고 집계 함수</a:t>
            </a:r>
            <a:endParaRPr lang="en-US" altLang="ko-KR" dirty="0"/>
          </a:p>
          <a:p>
            <a:pPr lvl="1"/>
            <a:r>
              <a:rPr lang="en-US" altLang="ko-KR" dirty="0"/>
              <a:t>GROUP BY </a:t>
            </a:r>
            <a:r>
              <a:rPr lang="ko-KR" altLang="en-US" dirty="0"/>
              <a:t>절과 집계 함수</a:t>
            </a:r>
            <a:endParaRPr lang="en-US" altLang="ko-KR" dirty="0"/>
          </a:p>
          <a:p>
            <a:pPr lvl="2"/>
            <a:r>
              <a:rPr lang="en-US" altLang="ko-KR" dirty="0"/>
              <a:t>GROUP BY – </a:t>
            </a:r>
            <a:r>
              <a:rPr lang="ko-KR" altLang="en-US" dirty="0"/>
              <a:t>특정 행들을 </a:t>
            </a:r>
            <a:r>
              <a:rPr lang="ko-KR" altLang="en-US" dirty="0" err="1"/>
              <a:t>구룹으로</a:t>
            </a:r>
            <a:r>
              <a:rPr lang="ko-KR" altLang="en-US" dirty="0"/>
              <a:t> </a:t>
            </a:r>
            <a:r>
              <a:rPr lang="ko-KR" altLang="en-US" dirty="0" err="1"/>
              <a:t>묶어줌</a:t>
            </a:r>
            <a:endParaRPr lang="en-US" altLang="ko-KR" dirty="0"/>
          </a:p>
          <a:p>
            <a:pPr lvl="2"/>
            <a:r>
              <a:rPr lang="ko-KR" altLang="en-US" dirty="0"/>
              <a:t>집계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계산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135</a:t>
            </a:fld>
            <a:endParaRPr 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916832"/>
            <a:ext cx="5268060" cy="219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104" y="1055272"/>
            <a:ext cx="1209844" cy="222916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291855" y="1287990"/>
            <a:ext cx="900000" cy="64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91716" y="1935990"/>
            <a:ext cx="900000" cy="460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91716" y="2396391"/>
            <a:ext cx="900000" cy="187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91716" y="2583989"/>
            <a:ext cx="900000" cy="50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291269" y="3088849"/>
            <a:ext cx="900000" cy="187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344" y="1611990"/>
            <a:ext cx="1476581" cy="1047896"/>
          </a:xfrm>
          <a:prstGeom prst="rect">
            <a:avLst/>
          </a:prstGeom>
        </p:spPr>
      </p:pic>
      <p:cxnSp>
        <p:nvCxnSpPr>
          <p:cNvPr id="20" name="직선 화살표 연결선 19"/>
          <p:cNvCxnSpPr>
            <a:stCxn id="13" idx="3"/>
          </p:cNvCxnSpPr>
          <p:nvPr/>
        </p:nvCxnSpPr>
        <p:spPr>
          <a:xfrm>
            <a:off x="8191855" y="1611990"/>
            <a:ext cx="1216513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cxnSpLocks/>
            <a:stCxn id="12" idx="3"/>
          </p:cNvCxnSpPr>
          <p:nvPr/>
        </p:nvCxnSpPr>
        <p:spPr>
          <a:xfrm flipV="1">
            <a:off x="8241948" y="2075760"/>
            <a:ext cx="1166420" cy="94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241948" y="2250891"/>
            <a:ext cx="1166420" cy="239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6" idx="3"/>
          </p:cNvCxnSpPr>
          <p:nvPr/>
        </p:nvCxnSpPr>
        <p:spPr>
          <a:xfrm flipV="1">
            <a:off x="8191716" y="2392770"/>
            <a:ext cx="1216652" cy="44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8241948" y="2571228"/>
            <a:ext cx="1166420" cy="61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440050" y="1560836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sum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491189" y="1919767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sum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8482435" y="2156075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sum</a:t>
            </a: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8473534" y="2390521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sum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501560" y="2654212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sum</a:t>
            </a:r>
            <a:endParaRPr lang="ko-KR" altLang="en-US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BD74D8-4FE4-A0B5-9A9D-B511F1940F6A}"/>
              </a:ext>
            </a:extLst>
          </p:cNvPr>
          <p:cNvGrpSpPr/>
          <p:nvPr/>
        </p:nvGrpSpPr>
        <p:grpSpPr>
          <a:xfrm>
            <a:off x="8861378" y="802046"/>
            <a:ext cx="2592288" cy="1066567"/>
            <a:chOff x="8717362" y="3271152"/>
            <a:chExt cx="2592288" cy="106656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52CC2EA-4B81-AB6F-0431-37EF86252C9C}"/>
                </a:ext>
              </a:extLst>
            </p:cNvPr>
            <p:cNvSpPr/>
            <p:nvPr/>
          </p:nvSpPr>
          <p:spPr>
            <a:xfrm>
              <a:off x="9768408" y="4081096"/>
              <a:ext cx="756501" cy="25662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" name="생각 풍선: 구름 모양 4">
              <a:extLst>
                <a:ext uri="{FF2B5EF4-FFF2-40B4-BE49-F238E27FC236}">
                  <a16:creationId xmlns:a16="http://schemas.microsoft.com/office/drawing/2014/main" id="{283C5700-104E-18E6-CDBA-C6E3E7C7D72A}"/>
                </a:ext>
              </a:extLst>
            </p:cNvPr>
            <p:cNvSpPr/>
            <p:nvPr/>
          </p:nvSpPr>
          <p:spPr>
            <a:xfrm>
              <a:off x="8717362" y="3271152"/>
              <a:ext cx="2592288" cy="400104"/>
            </a:xfrm>
            <a:prstGeom prst="cloudCallout">
              <a:avLst>
                <a:gd name="adj1" fmla="val -9401"/>
                <a:gd name="adj2" fmla="val 143648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</a:rPr>
                <a:t>함수 이름이 </a:t>
              </a:r>
              <a:r>
                <a:rPr lang="ko-KR" altLang="en-US" sz="1100" dirty="0" err="1">
                  <a:solidFill>
                    <a:schemeClr val="tx1"/>
                  </a:solidFill>
                </a:rPr>
                <a:t>콜럼</a:t>
              </a:r>
              <a:r>
                <a:rPr lang="ko-KR" altLang="en-US" sz="1100" dirty="0">
                  <a:solidFill>
                    <a:schemeClr val="tx1"/>
                  </a:solidFill>
                </a:rPr>
                <a:t> 이름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81659BB-D57D-1BE4-B787-FC7235ACA5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783" y="3760609"/>
            <a:ext cx="5202709" cy="725335"/>
          </a:xfrm>
          <a:prstGeom prst="rect">
            <a:avLst/>
          </a:prstGeom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47E1A92-D4A1-978E-27A2-D48AE9DC632C}"/>
              </a:ext>
            </a:extLst>
          </p:cNvPr>
          <p:cNvSpPr/>
          <p:nvPr/>
        </p:nvSpPr>
        <p:spPr>
          <a:xfrm>
            <a:off x="3575720" y="2486161"/>
            <a:ext cx="504056" cy="798272"/>
          </a:xfrm>
          <a:prstGeom prst="down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A788DB9-F9F3-965A-CAD7-08A0B0CFE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8112" y="4617495"/>
            <a:ext cx="2591162" cy="104789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A1DA077-ACB5-B554-9D08-1A1FDFBFAE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0788" y="3781308"/>
            <a:ext cx="5722086" cy="70742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570C98C-EAC8-F269-507D-550BB98B37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0645" y="4558081"/>
            <a:ext cx="2638793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257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GROUP BY </a:t>
            </a:r>
            <a:r>
              <a:rPr lang="ko-KR" altLang="en-US" dirty="0"/>
              <a:t>및 </a:t>
            </a:r>
            <a:r>
              <a:rPr lang="en-US" altLang="ko-KR" dirty="0"/>
              <a:t>HAVING </a:t>
            </a:r>
            <a:r>
              <a:rPr lang="ko-KR" altLang="en-US" dirty="0"/>
              <a:t>그리고 집계 함수</a:t>
            </a:r>
            <a:endParaRPr lang="en-US" altLang="ko-KR" dirty="0"/>
          </a:p>
          <a:p>
            <a:pPr lvl="1"/>
            <a:r>
              <a:rPr lang="ko-KR" altLang="en-US" dirty="0"/>
              <a:t>집계 함수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136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C2FE38A-04CD-9A15-79A6-AC83A15C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911" y="1302886"/>
            <a:ext cx="7277466" cy="3012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23157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GROUP BY </a:t>
            </a:r>
            <a:r>
              <a:rPr lang="ko-KR" altLang="en-US" dirty="0"/>
              <a:t>및 </a:t>
            </a:r>
            <a:r>
              <a:rPr lang="en-US" altLang="ko-KR" dirty="0"/>
              <a:t>HAVING </a:t>
            </a:r>
            <a:r>
              <a:rPr lang="ko-KR" altLang="en-US" dirty="0"/>
              <a:t>그리고 집계 함수</a:t>
            </a:r>
            <a:endParaRPr lang="en-US" altLang="ko-KR" dirty="0"/>
          </a:p>
          <a:p>
            <a:pPr lvl="1"/>
            <a:r>
              <a:rPr lang="ko-KR" altLang="en-US" dirty="0"/>
              <a:t>집계 함수 </a:t>
            </a:r>
            <a:r>
              <a:rPr lang="en-US" altLang="ko-KR" dirty="0"/>
              <a:t>: AVG( )</a:t>
            </a:r>
          </a:p>
          <a:p>
            <a:pPr marL="57448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137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161697-F79B-FB41-BA5B-C98380F3C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34" y="1408719"/>
            <a:ext cx="3267531" cy="2000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2C1990-A142-A5F5-BC3D-468CBCB0E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695" y="1408719"/>
            <a:ext cx="1247949" cy="21815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A61BA6-0E4D-74E9-324E-DB0FAEE79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949" y="4141574"/>
            <a:ext cx="2962688" cy="181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D3B73E-9328-2B4F-D368-0CB9671F6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055" y="4509120"/>
            <a:ext cx="1076475" cy="4191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B5066C-AECC-DCFE-EC6D-6E6398444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5613" y="4111325"/>
            <a:ext cx="4620270" cy="2191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CC92DD8-9CD4-87DB-CFBC-B8BC11D008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3641" y="4499976"/>
            <a:ext cx="1524213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769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GROUP BY </a:t>
            </a:r>
            <a:r>
              <a:rPr lang="ko-KR" altLang="en-US" dirty="0"/>
              <a:t>및 </a:t>
            </a:r>
            <a:r>
              <a:rPr lang="en-US" altLang="ko-KR" dirty="0"/>
              <a:t>HAVING </a:t>
            </a:r>
            <a:r>
              <a:rPr lang="ko-KR" altLang="en-US" dirty="0"/>
              <a:t>그리고 집계 함수</a:t>
            </a:r>
            <a:endParaRPr lang="en-US" altLang="ko-KR" dirty="0"/>
          </a:p>
          <a:p>
            <a:pPr lvl="1"/>
            <a:r>
              <a:rPr lang="ko-KR" altLang="en-US" dirty="0"/>
              <a:t>집계 함수 </a:t>
            </a:r>
            <a:r>
              <a:rPr lang="en-US" altLang="ko-KR" dirty="0"/>
              <a:t>: AVG( )</a:t>
            </a:r>
          </a:p>
          <a:p>
            <a:pPr lvl="2"/>
            <a:r>
              <a:rPr lang="ko-KR" altLang="en-US" dirty="0"/>
              <a:t>각 사용자 별로 한 번 구매 시 물건을 평균 몇 개 구매했는지 평균을 내보자</a:t>
            </a:r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138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2A63A2-41AF-A8C3-7DCC-4A4FA10A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3" y="1612042"/>
            <a:ext cx="4077269" cy="752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BBF808-58F6-B144-0243-7014E9A05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323" y="3169468"/>
            <a:ext cx="2019582" cy="10097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490B26-5AF6-5FEC-77EB-EA435439E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63" y="2563446"/>
            <a:ext cx="1209844" cy="222916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308E84-3CFF-69DC-6206-852A98CEB705}"/>
              </a:ext>
            </a:extLst>
          </p:cNvPr>
          <p:cNvSpPr/>
          <p:nvPr/>
        </p:nvSpPr>
        <p:spPr>
          <a:xfrm>
            <a:off x="1531214" y="2796164"/>
            <a:ext cx="900000" cy="64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FBED88-06F2-809B-0EDC-5014F053CA0E}"/>
              </a:ext>
            </a:extLst>
          </p:cNvPr>
          <p:cNvSpPr/>
          <p:nvPr/>
        </p:nvSpPr>
        <p:spPr>
          <a:xfrm>
            <a:off x="1531075" y="3444164"/>
            <a:ext cx="900000" cy="460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D1C535-EC4D-2E1D-ADAA-988294B17C03}"/>
              </a:ext>
            </a:extLst>
          </p:cNvPr>
          <p:cNvSpPr/>
          <p:nvPr/>
        </p:nvSpPr>
        <p:spPr>
          <a:xfrm>
            <a:off x="1531075" y="3904565"/>
            <a:ext cx="900000" cy="187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BED24B-B1CE-DBA2-A111-B0EFC53CF90D}"/>
              </a:ext>
            </a:extLst>
          </p:cNvPr>
          <p:cNvSpPr/>
          <p:nvPr/>
        </p:nvSpPr>
        <p:spPr>
          <a:xfrm>
            <a:off x="1531075" y="4092163"/>
            <a:ext cx="900000" cy="50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A22680-7241-87A5-73CD-E656B5275222}"/>
              </a:ext>
            </a:extLst>
          </p:cNvPr>
          <p:cNvSpPr/>
          <p:nvPr/>
        </p:nvSpPr>
        <p:spPr>
          <a:xfrm>
            <a:off x="1530628" y="4597023"/>
            <a:ext cx="900000" cy="187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BF0154-FBD2-04AA-C986-91D4210D46EA}"/>
              </a:ext>
            </a:extLst>
          </p:cNvPr>
          <p:cNvCxnSpPr>
            <a:stCxn id="14" idx="3"/>
          </p:cNvCxnSpPr>
          <p:nvPr/>
        </p:nvCxnSpPr>
        <p:spPr>
          <a:xfrm>
            <a:off x="2431214" y="3120164"/>
            <a:ext cx="1216513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9A40544-7196-CFD2-DD3F-6B908EA63F3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481307" y="3583934"/>
            <a:ext cx="1166420" cy="94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DDBDCE9-D6B1-F6A0-94A6-81E13B8B662C}"/>
              </a:ext>
            </a:extLst>
          </p:cNvPr>
          <p:cNvCxnSpPr/>
          <p:nvPr/>
        </p:nvCxnSpPr>
        <p:spPr>
          <a:xfrm flipV="1">
            <a:off x="2481307" y="3759065"/>
            <a:ext cx="1166420" cy="239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9513819-9574-3A2A-BCEA-119256A89D89}"/>
              </a:ext>
            </a:extLst>
          </p:cNvPr>
          <p:cNvCxnSpPr>
            <a:stCxn id="19" idx="3"/>
          </p:cNvCxnSpPr>
          <p:nvPr/>
        </p:nvCxnSpPr>
        <p:spPr>
          <a:xfrm flipV="1">
            <a:off x="2431075" y="3900944"/>
            <a:ext cx="1216652" cy="44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E0DA93-3301-4907-0D2D-F1F48AE55554}"/>
              </a:ext>
            </a:extLst>
          </p:cNvPr>
          <p:cNvCxnSpPr/>
          <p:nvPr/>
        </p:nvCxnSpPr>
        <p:spPr>
          <a:xfrm flipV="1">
            <a:off x="2481307" y="4079402"/>
            <a:ext cx="1166420" cy="61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409464-E1FA-96F7-BE11-EC26D0088684}"/>
              </a:ext>
            </a:extLst>
          </p:cNvPr>
          <p:cNvSpPr txBox="1"/>
          <p:nvPr/>
        </p:nvSpPr>
        <p:spPr>
          <a:xfrm>
            <a:off x="2730610" y="3073415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avg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DC452C-73B0-F9A5-E264-BAD1E0DFB281}"/>
              </a:ext>
            </a:extLst>
          </p:cNvPr>
          <p:cNvSpPr txBox="1"/>
          <p:nvPr/>
        </p:nvSpPr>
        <p:spPr>
          <a:xfrm>
            <a:off x="2781749" y="3432346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avg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728BC7-16A0-E01E-A62A-263F9EA12F78}"/>
              </a:ext>
            </a:extLst>
          </p:cNvPr>
          <p:cNvSpPr txBox="1"/>
          <p:nvPr/>
        </p:nvSpPr>
        <p:spPr>
          <a:xfrm>
            <a:off x="2772995" y="3668654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avg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EE852C-4432-05BE-361F-60BEA1042B73}"/>
              </a:ext>
            </a:extLst>
          </p:cNvPr>
          <p:cNvSpPr txBox="1"/>
          <p:nvPr/>
        </p:nvSpPr>
        <p:spPr>
          <a:xfrm>
            <a:off x="2764094" y="3903100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avg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F65618-D321-38B6-7278-64C8638899DD}"/>
              </a:ext>
            </a:extLst>
          </p:cNvPr>
          <p:cNvSpPr txBox="1"/>
          <p:nvPr/>
        </p:nvSpPr>
        <p:spPr>
          <a:xfrm>
            <a:off x="2792120" y="4166791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avg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859395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GROUP BY </a:t>
            </a:r>
            <a:r>
              <a:rPr lang="ko-KR" altLang="en-US" dirty="0"/>
              <a:t>및 </a:t>
            </a:r>
            <a:r>
              <a:rPr lang="en-US" altLang="ko-KR" dirty="0"/>
              <a:t>HAVING </a:t>
            </a:r>
            <a:r>
              <a:rPr lang="ko-KR" altLang="en-US" dirty="0"/>
              <a:t>그리고 집계 함수</a:t>
            </a:r>
            <a:endParaRPr lang="en-US" altLang="ko-KR" dirty="0"/>
          </a:p>
          <a:p>
            <a:pPr lvl="1"/>
            <a:r>
              <a:rPr lang="ko-KR" altLang="en-US" dirty="0"/>
              <a:t>집계 함수 </a:t>
            </a:r>
            <a:r>
              <a:rPr lang="en-US" altLang="ko-KR" dirty="0"/>
              <a:t>: MAX( ), MIN( )</a:t>
            </a:r>
          </a:p>
          <a:p>
            <a:pPr lvl="2"/>
            <a:r>
              <a:rPr lang="ko-KR" altLang="en-US" dirty="0"/>
              <a:t>교재 </a:t>
            </a:r>
            <a:r>
              <a:rPr lang="en-US" altLang="ko-KR" dirty="0"/>
              <a:t>214~215 </a:t>
            </a:r>
            <a:r>
              <a:rPr lang="ko-KR" altLang="en-US" dirty="0"/>
              <a:t>페이지 참고</a:t>
            </a:r>
            <a:endParaRPr lang="en-US" altLang="ko-KR" dirty="0"/>
          </a:p>
          <a:p>
            <a:pPr lvl="2"/>
            <a:r>
              <a:rPr lang="ko-KR" altLang="en-US" dirty="0"/>
              <a:t>키 가장 큰 사람과 키가 가장 작은 회원의 이름을 출력하는 쿼리를 작성</a:t>
            </a:r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139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058" y="2007385"/>
            <a:ext cx="4734586" cy="2381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931" y="2016911"/>
            <a:ext cx="5363323" cy="228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931" y="2363393"/>
            <a:ext cx="220058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23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2.2 MySQL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Product </a:t>
            </a:r>
            <a:r>
              <a:rPr lang="en-US" altLang="ko-KR" dirty="0" err="1"/>
              <a:t>Configureation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Next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14</a:t>
            </a:fld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757" y="1484784"/>
            <a:ext cx="4491990" cy="3388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번개 8"/>
          <p:cNvSpPr/>
          <p:nvPr/>
        </p:nvSpPr>
        <p:spPr>
          <a:xfrm>
            <a:off x="7032104" y="4509120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11995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GROUP BY </a:t>
            </a:r>
            <a:r>
              <a:rPr lang="ko-KR" altLang="en-US" dirty="0"/>
              <a:t>및 </a:t>
            </a:r>
            <a:r>
              <a:rPr lang="en-US" altLang="ko-KR" dirty="0"/>
              <a:t>HAVING </a:t>
            </a:r>
            <a:r>
              <a:rPr lang="ko-KR" altLang="en-US" dirty="0"/>
              <a:t>그리고 집계 함수</a:t>
            </a:r>
            <a:endParaRPr lang="en-US" altLang="ko-KR" dirty="0"/>
          </a:p>
          <a:p>
            <a:pPr lvl="1"/>
            <a:r>
              <a:rPr lang="en-US" altLang="ko-KR" dirty="0"/>
              <a:t>HAVING </a:t>
            </a:r>
            <a:r>
              <a:rPr lang="ko-KR" altLang="en-US" dirty="0"/>
              <a:t>절</a:t>
            </a:r>
            <a:endParaRPr lang="en-US" altLang="ko-KR" dirty="0"/>
          </a:p>
          <a:p>
            <a:pPr lvl="2"/>
            <a:r>
              <a:rPr lang="en-US" altLang="ko-KR" dirty="0"/>
              <a:t>WHERE</a:t>
            </a:r>
            <a:r>
              <a:rPr lang="ko-KR" altLang="en-US" dirty="0"/>
              <a:t>와 비슷한 개념으로 집계 함수에 대한 조건 제한을 하는 것</a:t>
            </a:r>
            <a:endParaRPr lang="en-US" altLang="ko-KR" dirty="0"/>
          </a:p>
          <a:p>
            <a:pPr lvl="2"/>
            <a:r>
              <a:rPr lang="en-US" altLang="ko-KR" dirty="0"/>
              <a:t>HAVING </a:t>
            </a:r>
            <a:r>
              <a:rPr lang="ko-KR" altLang="en-US" dirty="0"/>
              <a:t>절은 </a:t>
            </a:r>
            <a:r>
              <a:rPr lang="en-US" altLang="ko-KR" dirty="0"/>
              <a:t>GROUP BY </a:t>
            </a:r>
            <a:r>
              <a:rPr lang="ko-KR" altLang="en-US" dirty="0"/>
              <a:t>절 다음에 나와야 함</a:t>
            </a:r>
            <a:r>
              <a:rPr lang="en-US" altLang="ko-KR" dirty="0"/>
              <a:t>, </a:t>
            </a:r>
            <a:r>
              <a:rPr lang="ko-KR" altLang="en-US" dirty="0"/>
              <a:t>순서 바뀌면 안됨</a:t>
            </a:r>
            <a:endParaRPr lang="en-US" altLang="ko-KR" dirty="0"/>
          </a:p>
          <a:p>
            <a:pPr lvl="1"/>
            <a:r>
              <a:rPr lang="ko-KR" altLang="en-US" dirty="0"/>
              <a:t>사용자별 총 구매액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총 구매액이 </a:t>
            </a:r>
            <a:r>
              <a:rPr lang="en-US" altLang="ko-KR" dirty="0"/>
              <a:t>1000 </a:t>
            </a:r>
            <a:r>
              <a:rPr lang="ko-KR" altLang="en-US" dirty="0"/>
              <a:t>이상인 사용자에게 사은품을 증정하려고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140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BD20BB-8E83-23C3-A674-F288B99F6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348880"/>
            <a:ext cx="5296639" cy="7335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5C14FC-1B2B-580D-0588-0C9425BBD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144" y="2196458"/>
            <a:ext cx="1829055" cy="10383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278F82-7E5A-02F9-24CA-88CF76571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3573016"/>
            <a:ext cx="5268060" cy="9812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D768C75-C2C5-DC00-8AE0-80372658D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888" y="3951156"/>
            <a:ext cx="5306165" cy="100026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57DC65F-0F97-5B69-FB18-BD8760370FD7}"/>
              </a:ext>
            </a:extLst>
          </p:cNvPr>
          <p:cNvCxnSpPr/>
          <p:nvPr/>
        </p:nvCxnSpPr>
        <p:spPr>
          <a:xfrm>
            <a:off x="1559496" y="4293096"/>
            <a:ext cx="2880320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90A30D8D-4249-29DC-5657-464E7AA78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2144" y="5048534"/>
            <a:ext cx="1743318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202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GROUP BY </a:t>
            </a:r>
            <a:r>
              <a:rPr lang="ko-KR" altLang="en-US" dirty="0"/>
              <a:t>및 </a:t>
            </a:r>
            <a:r>
              <a:rPr lang="en-US" altLang="ko-KR" dirty="0"/>
              <a:t>HAVING </a:t>
            </a:r>
            <a:r>
              <a:rPr lang="ko-KR" altLang="en-US" dirty="0"/>
              <a:t>그리고 집계 함수</a:t>
            </a:r>
            <a:endParaRPr lang="en-US" altLang="ko-KR" dirty="0"/>
          </a:p>
          <a:p>
            <a:pPr lvl="1"/>
            <a:r>
              <a:rPr lang="ko-KR" altLang="en-US" dirty="0"/>
              <a:t>총 구매액이 </a:t>
            </a:r>
            <a:r>
              <a:rPr lang="en-US" altLang="ko-KR" dirty="0"/>
              <a:t>1000 </a:t>
            </a:r>
            <a:r>
              <a:rPr lang="ko-KR" altLang="en-US" dirty="0"/>
              <a:t>이상인 사용자에게 사은품을 증정하려고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정렬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141</a:t>
            </a:fld>
            <a:endParaRPr 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D768C75-C2C5-DC00-8AE0-80372658D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340768"/>
            <a:ext cx="5306165" cy="100026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0A30D8D-4249-29DC-5657-464E7AA78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856" y="2471722"/>
            <a:ext cx="1743318" cy="5620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AFBF3D-1866-FD0A-2401-6B0B4AA08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431" y="3488155"/>
            <a:ext cx="5296639" cy="12955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3F6BC6-16B9-0567-3F7C-87375FA02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9856" y="4957089"/>
            <a:ext cx="1771897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059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 </a:t>
            </a:r>
            <a:r>
              <a:rPr lang="en-US" altLang="ko-KR" dirty="0"/>
              <a:t>/ SELECT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ROLLUP</a:t>
            </a:r>
          </a:p>
          <a:p>
            <a:pPr lvl="1"/>
            <a:r>
              <a:rPr lang="ko-KR" altLang="en-US" dirty="0"/>
              <a:t>종합 또는 중간 합계가 필요하며 </a:t>
            </a:r>
            <a:r>
              <a:rPr lang="en-US" altLang="ko-KR" dirty="0"/>
              <a:t>GROUP BY </a:t>
            </a:r>
            <a:r>
              <a:rPr lang="ko-KR" altLang="en-US" dirty="0"/>
              <a:t>절과 함께 </a:t>
            </a:r>
            <a:r>
              <a:rPr lang="en-US" altLang="ko-KR" dirty="0"/>
              <a:t>WITH ROLLUP </a:t>
            </a:r>
            <a:r>
              <a:rPr lang="ko-KR" altLang="en-US" dirty="0"/>
              <a:t>문을 사용</a:t>
            </a:r>
            <a:endParaRPr lang="en-US" altLang="ko-KR" dirty="0"/>
          </a:p>
          <a:p>
            <a:pPr lvl="2"/>
            <a:r>
              <a:rPr lang="en-US" altLang="ko-KR" dirty="0" err="1"/>
              <a:t>groupName</a:t>
            </a:r>
            <a:r>
              <a:rPr lang="ko-KR" altLang="en-US" dirty="0"/>
              <a:t> 기준으로 내림차순</a:t>
            </a:r>
            <a:endParaRPr lang="en-US" altLang="ko-KR" dirty="0"/>
          </a:p>
          <a:p>
            <a:pPr lvl="3"/>
            <a:r>
              <a:rPr lang="ko-KR" altLang="en-US" dirty="0"/>
              <a:t>그리고 나서 </a:t>
            </a:r>
            <a:r>
              <a:rPr lang="en-US" altLang="ko-KR" dirty="0"/>
              <a:t>num </a:t>
            </a:r>
            <a:r>
              <a:rPr lang="ko-KR" altLang="en-US" dirty="0"/>
              <a:t>기준으로 내림차순</a:t>
            </a:r>
            <a:endParaRPr lang="en-US" altLang="ko-KR" dirty="0"/>
          </a:p>
          <a:p>
            <a:pPr lvl="2"/>
            <a:r>
              <a:rPr lang="en-US" altLang="ko-KR" dirty="0" err="1"/>
              <a:t>groupName</a:t>
            </a:r>
            <a:r>
              <a:rPr lang="en-US" altLang="ko-KR" dirty="0"/>
              <a:t> </a:t>
            </a:r>
            <a:r>
              <a:rPr lang="ko-KR" altLang="en-US" dirty="0"/>
              <a:t>기준으로 중간 합계</a:t>
            </a:r>
            <a:r>
              <a:rPr lang="en-US" altLang="ko-KR" dirty="0"/>
              <a:t>(sum( ))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142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C25350-1617-95B5-7317-69FE42FD1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511" y="1535906"/>
            <a:ext cx="4801270" cy="10097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142DE0-ADC3-22FA-FF74-C4D00394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2758223"/>
            <a:ext cx="1743318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609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Today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코드로 </a:t>
            </a:r>
            <a:r>
              <a:rPr lang="en-US" altLang="ko-KR" dirty="0"/>
              <a:t>MySQL </a:t>
            </a:r>
            <a:r>
              <a:rPr lang="ko-KR" altLang="en-US" dirty="0"/>
              <a:t>서버 활용</a:t>
            </a:r>
            <a:endParaRPr lang="en-US" altLang="ko-KR" dirty="0"/>
          </a:p>
          <a:p>
            <a:pPr lvl="2"/>
            <a:r>
              <a:rPr lang="ko-KR" altLang="en-US" dirty="0"/>
              <a:t>교재 </a:t>
            </a:r>
            <a:r>
              <a:rPr lang="en-US" altLang="ko-KR" dirty="0"/>
              <a:t>646 </a:t>
            </a:r>
            <a:r>
              <a:rPr lang="ko-KR" altLang="en-US" dirty="0"/>
              <a:t>페이지 참고</a:t>
            </a:r>
            <a:endParaRPr lang="en-US" altLang="ko-KR" dirty="0"/>
          </a:p>
          <a:p>
            <a:pPr lvl="1"/>
            <a:r>
              <a:rPr lang="ko-KR" altLang="en-US" dirty="0"/>
              <a:t>준비 작업</a:t>
            </a:r>
            <a:endParaRPr lang="en-US" altLang="ko-KR" dirty="0"/>
          </a:p>
          <a:p>
            <a:pPr lvl="2"/>
            <a:r>
              <a:rPr lang="en-US" altLang="ko-KR" dirty="0" err="1"/>
              <a:t>pymysql</a:t>
            </a:r>
            <a:r>
              <a:rPr lang="en-US" altLang="ko-KR" dirty="0"/>
              <a:t> </a:t>
            </a:r>
            <a:r>
              <a:rPr lang="ko-KR" altLang="en-US" dirty="0"/>
              <a:t>모듈 설치</a:t>
            </a:r>
            <a:endParaRPr lang="en-US" altLang="ko-KR" dirty="0"/>
          </a:p>
          <a:p>
            <a:pPr lvl="2"/>
            <a:r>
              <a:rPr lang="ko-KR" altLang="en-US" dirty="0"/>
              <a:t>연습용 데이터베이스 생성 </a:t>
            </a:r>
            <a:r>
              <a:rPr lang="en-US" altLang="ko-KR" dirty="0"/>
              <a:t>– </a:t>
            </a:r>
            <a:r>
              <a:rPr lang="ko-KR" altLang="en-US" dirty="0"/>
              <a:t>데이터베이스 이름 </a:t>
            </a:r>
            <a:r>
              <a:rPr lang="en-US" altLang="ko-KR" dirty="0"/>
              <a:t>: </a:t>
            </a:r>
            <a:r>
              <a:rPr lang="en-US" altLang="ko-KR" dirty="0" err="1"/>
              <a:t>hanbitDB</a:t>
            </a:r>
            <a:r>
              <a:rPr lang="en-US" altLang="ko-KR" dirty="0"/>
              <a:t>;</a:t>
            </a:r>
          </a:p>
          <a:p>
            <a:pPr lvl="3"/>
            <a:r>
              <a:rPr lang="en-US" altLang="ko-KR" dirty="0"/>
              <a:t>Workbench </a:t>
            </a:r>
            <a:r>
              <a:rPr lang="ko-KR" altLang="en-US" dirty="0"/>
              <a:t>활용해서 </a:t>
            </a:r>
            <a:r>
              <a:rPr lang="en-US" altLang="ko-KR" dirty="0" err="1"/>
              <a:t>hanbitDB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2829" lvl="1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143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A64CD7-2E13-CFE0-0540-432538AE5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59" y="2563446"/>
            <a:ext cx="3829584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2146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Today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코드로 </a:t>
            </a:r>
            <a:r>
              <a:rPr lang="en-US" altLang="ko-KR" dirty="0"/>
              <a:t>MySQL </a:t>
            </a:r>
            <a:r>
              <a:rPr lang="ko-KR" altLang="en-US" dirty="0"/>
              <a:t>서버 활용</a:t>
            </a:r>
            <a:endParaRPr lang="en-US" altLang="ko-KR" dirty="0"/>
          </a:p>
          <a:p>
            <a:pPr lvl="2"/>
            <a:r>
              <a:rPr lang="ko-KR" altLang="en-US" dirty="0"/>
              <a:t>교재 </a:t>
            </a:r>
            <a:r>
              <a:rPr lang="en-US" altLang="ko-KR" dirty="0"/>
              <a:t>646 </a:t>
            </a:r>
            <a:r>
              <a:rPr lang="ko-KR" altLang="en-US" dirty="0"/>
              <a:t>페이지 참고</a:t>
            </a:r>
            <a:endParaRPr lang="en-US" altLang="ko-KR" dirty="0"/>
          </a:p>
          <a:p>
            <a:pPr lvl="1"/>
            <a:r>
              <a:rPr lang="ko-KR" altLang="en-US" dirty="0"/>
              <a:t>준비 작업</a:t>
            </a:r>
            <a:endParaRPr lang="en-US" altLang="ko-KR" dirty="0"/>
          </a:p>
          <a:p>
            <a:pPr lvl="2"/>
            <a:r>
              <a:rPr lang="en-US" altLang="ko-KR" dirty="0" err="1"/>
              <a:t>pymysql</a:t>
            </a:r>
            <a:r>
              <a:rPr lang="en-US" altLang="ko-KR" dirty="0"/>
              <a:t> </a:t>
            </a:r>
            <a:r>
              <a:rPr lang="ko-KR" altLang="en-US" dirty="0"/>
              <a:t>모듈 설치</a:t>
            </a:r>
            <a:endParaRPr lang="en-US" altLang="ko-KR" dirty="0"/>
          </a:p>
          <a:p>
            <a:pPr lvl="2"/>
            <a:r>
              <a:rPr lang="ko-KR" altLang="en-US" dirty="0"/>
              <a:t>연습용 데이터베이스 생성 </a:t>
            </a:r>
            <a:r>
              <a:rPr lang="en-US" altLang="ko-KR" dirty="0"/>
              <a:t>– </a:t>
            </a:r>
            <a:r>
              <a:rPr lang="ko-KR" altLang="en-US" dirty="0"/>
              <a:t>데이터베이스 이름 </a:t>
            </a:r>
            <a:r>
              <a:rPr lang="en-US" altLang="ko-KR" dirty="0"/>
              <a:t>: </a:t>
            </a:r>
            <a:r>
              <a:rPr lang="en-US" altLang="ko-KR" dirty="0" err="1"/>
              <a:t>hanbitDB</a:t>
            </a:r>
            <a:r>
              <a:rPr lang="en-US" altLang="ko-KR" dirty="0"/>
              <a:t>;</a:t>
            </a:r>
          </a:p>
          <a:p>
            <a:pPr lvl="3"/>
            <a:r>
              <a:rPr lang="en-US" altLang="ko-KR" dirty="0"/>
              <a:t>Workbench </a:t>
            </a:r>
            <a:r>
              <a:rPr lang="ko-KR" altLang="en-US" dirty="0"/>
              <a:t>활용해서 </a:t>
            </a:r>
            <a:r>
              <a:rPr lang="en-US" altLang="ko-KR" dirty="0" err="1"/>
              <a:t>hanbitDB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2829" lvl="1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144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A64CD7-2E13-CFE0-0540-432538AE5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59" y="2563446"/>
            <a:ext cx="3829584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3149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Today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코드로 </a:t>
            </a:r>
            <a:r>
              <a:rPr lang="en-US" altLang="ko-KR" dirty="0"/>
              <a:t>MySQL </a:t>
            </a:r>
            <a:r>
              <a:rPr lang="ko-KR" altLang="en-US" dirty="0"/>
              <a:t>서버 활용</a:t>
            </a:r>
            <a:endParaRPr lang="en-US" altLang="ko-KR" dirty="0"/>
          </a:p>
          <a:p>
            <a:pPr lvl="1"/>
            <a:r>
              <a:rPr lang="en-US" altLang="ko-KR" dirty="0"/>
              <a:t>MySQL</a:t>
            </a:r>
            <a:r>
              <a:rPr lang="ko-KR" altLang="en-US" dirty="0"/>
              <a:t>에 데이터 입력을 위한 파이썬 코딩 순서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145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4A01FAA-BD6A-598B-8B47-2320A08C0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51" y="1535906"/>
            <a:ext cx="5308600" cy="4505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D59E193-7188-A9FC-D412-3007F367BF08}"/>
              </a:ext>
            </a:extLst>
          </p:cNvPr>
          <p:cNvSpPr/>
          <p:nvPr/>
        </p:nvSpPr>
        <p:spPr>
          <a:xfrm>
            <a:off x="4007768" y="2276872"/>
            <a:ext cx="4737283" cy="504056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90C5A8-C69B-01A0-CA64-E358117C56DB}"/>
              </a:ext>
            </a:extLst>
          </p:cNvPr>
          <p:cNvSpPr/>
          <p:nvPr/>
        </p:nvSpPr>
        <p:spPr>
          <a:xfrm>
            <a:off x="4007767" y="4509120"/>
            <a:ext cx="4737283" cy="504056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7957DB-8FD3-7349-95B7-103AB597DE45}"/>
              </a:ext>
            </a:extLst>
          </p:cNvPr>
          <p:cNvSpPr/>
          <p:nvPr/>
        </p:nvSpPr>
        <p:spPr>
          <a:xfrm>
            <a:off x="4007766" y="3017838"/>
            <a:ext cx="4737283" cy="127525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5339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Today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/>
              <a:t>Python </a:t>
            </a:r>
            <a:r>
              <a:rPr lang="ko-KR" altLang="en-US"/>
              <a:t>코드로 </a:t>
            </a:r>
            <a:r>
              <a:rPr lang="en-US" altLang="ko-KR"/>
              <a:t>MySQL </a:t>
            </a:r>
            <a:r>
              <a:rPr lang="ko-KR" altLang="en-US"/>
              <a:t>서버 활용</a:t>
            </a:r>
            <a:endParaRPr lang="en-US" altLang="ko-KR"/>
          </a:p>
          <a:p>
            <a:pPr lvl="1"/>
            <a:r>
              <a:rPr lang="en-US" altLang="ko-KR"/>
              <a:t>Python</a:t>
            </a:r>
            <a:r>
              <a:rPr lang="ko-KR" altLang="en-US"/>
              <a:t> 코드 작성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362829" lvl="1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146</a:t>
            </a:fld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8CAA78-93F3-19EA-9FAA-E617A15C9F1F}"/>
              </a:ext>
            </a:extLst>
          </p:cNvPr>
          <p:cNvSpPr/>
          <p:nvPr/>
        </p:nvSpPr>
        <p:spPr>
          <a:xfrm>
            <a:off x="375384" y="1340768"/>
            <a:ext cx="11430733" cy="461691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pymysql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pymysql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'1234'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hanbitDB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커서 생성</a:t>
            </a:r>
            <a:endParaRPr lang="ko-KR" altLang="en-US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데이블</a:t>
            </a:r>
            <a:r>
              <a:rPr lang="ko-KR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만들기</a:t>
            </a:r>
            <a:endParaRPr lang="ko-KR" altLang="en-US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'create table if not exists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usertable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(id char(4), username char(15), email char(20), birthyear int)'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 입력</a:t>
            </a:r>
            <a:endParaRPr lang="ko-KR" altLang="en-US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'insert into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userTable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values("john", "john Bann", "john@naver.com", 1990)'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'insert into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userTable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values("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kim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kim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Chi", "kim@daum.net", 1992)'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'insert into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userTable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values("lee", "lee Pal", "lee@paran.com", 1988)'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'insert into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userTable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values("park", "park Su", "park@gmail.com", 1980)'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입력한 데이터 저장 </a:t>
            </a:r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ko-KR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데이터베이스에 반영</a:t>
            </a:r>
            <a:endParaRPr lang="ko-KR" altLang="en-US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데이터베이스 서버와의 연결 종료 </a:t>
            </a:r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ko-KR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데이터베이스 닫기</a:t>
            </a:r>
            <a:endParaRPr lang="ko-KR" altLang="en-US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8793FC-814F-AB7B-C742-E57557DCE317}"/>
              </a:ext>
            </a:extLst>
          </p:cNvPr>
          <p:cNvSpPr/>
          <p:nvPr/>
        </p:nvSpPr>
        <p:spPr>
          <a:xfrm>
            <a:off x="433872" y="2780928"/>
            <a:ext cx="11305256" cy="18002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79543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Today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코드로 </a:t>
            </a:r>
            <a:r>
              <a:rPr lang="en-US" altLang="ko-KR" dirty="0"/>
              <a:t>MySQL </a:t>
            </a:r>
            <a:r>
              <a:rPr lang="ko-KR" altLang="en-US" dirty="0"/>
              <a:t>서버 활용</a:t>
            </a:r>
            <a:endParaRPr lang="en-US" altLang="ko-KR" dirty="0"/>
          </a:p>
          <a:p>
            <a:pPr lvl="1"/>
            <a:r>
              <a:rPr lang="en-US" altLang="ko-KR" dirty="0"/>
              <a:t>Python</a:t>
            </a:r>
            <a:r>
              <a:rPr lang="ko-KR" altLang="en-US" dirty="0"/>
              <a:t> 코드 분석</a:t>
            </a:r>
            <a:endParaRPr lang="en-US" altLang="ko-KR" dirty="0"/>
          </a:p>
          <a:p>
            <a:pPr lvl="2"/>
            <a:r>
              <a:rPr lang="ko-KR" altLang="en-US" dirty="0"/>
              <a:t>데이터베이스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커서 생성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커서</a:t>
            </a:r>
            <a:r>
              <a:rPr lang="en-US" altLang="ko-KR" dirty="0"/>
              <a:t>(cursor)</a:t>
            </a:r>
            <a:r>
              <a:rPr lang="ko-KR" altLang="en-US" dirty="0"/>
              <a:t>는 데이터베이스에 </a:t>
            </a:r>
            <a:r>
              <a:rPr lang="en-US" altLang="ko-KR" dirty="0"/>
              <a:t>SQL</a:t>
            </a:r>
            <a:r>
              <a:rPr lang="ko-KR" altLang="en-US" dirty="0"/>
              <a:t>문을 실행하거나 실행된 결과를 돌려 받는 통로</a:t>
            </a:r>
            <a:endParaRPr lang="en-US" altLang="ko-KR" dirty="0"/>
          </a:p>
          <a:p>
            <a:pPr lvl="2"/>
            <a:r>
              <a:rPr lang="ko-KR" altLang="en-US" dirty="0"/>
              <a:t>데이터 테이블 만들기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2829" lvl="1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147</a:t>
            </a:fld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8CAA78-93F3-19EA-9FAA-E617A15C9F1F}"/>
              </a:ext>
            </a:extLst>
          </p:cNvPr>
          <p:cNvSpPr/>
          <p:nvPr/>
        </p:nvSpPr>
        <p:spPr>
          <a:xfrm>
            <a:off x="2207568" y="1608538"/>
            <a:ext cx="8600936" cy="50405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pymysql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pymysql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'1234'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hanbitDB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9A51BB-9B4B-5D75-3A12-F9264384E92A}"/>
              </a:ext>
            </a:extLst>
          </p:cNvPr>
          <p:cNvSpPr/>
          <p:nvPr/>
        </p:nvSpPr>
        <p:spPr>
          <a:xfrm>
            <a:off x="2207568" y="2459522"/>
            <a:ext cx="8600936" cy="50405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커서 생성</a:t>
            </a:r>
            <a:endParaRPr lang="ko-KR" altLang="en-US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C66BB8-3C23-2F7C-5DFD-C64385C160CD}"/>
              </a:ext>
            </a:extLst>
          </p:cNvPr>
          <p:cNvSpPr/>
          <p:nvPr/>
        </p:nvSpPr>
        <p:spPr>
          <a:xfrm>
            <a:off x="2207568" y="3717032"/>
            <a:ext cx="8600936" cy="144016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데이블</a:t>
            </a:r>
            <a:r>
              <a:rPr lang="ko-KR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만들기</a:t>
            </a:r>
            <a:endParaRPr lang="ko-KR" altLang="en-US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'create table if not exists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usertable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id char(4), </a:t>
            </a:r>
            <a:r>
              <a:rPr lang="en-US" altLang="ko-KR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username char(15), </a:t>
            </a:r>
            <a:r>
              <a:rPr lang="en-US" altLang="ko-KR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email char(20), </a:t>
            </a:r>
            <a:r>
              <a:rPr lang="en-US" altLang="ko-KR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birthyear int)'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46161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Today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코드로 </a:t>
            </a:r>
            <a:r>
              <a:rPr lang="en-US" altLang="ko-KR" dirty="0"/>
              <a:t>MySQL </a:t>
            </a:r>
            <a:r>
              <a:rPr lang="ko-KR" altLang="en-US" dirty="0"/>
              <a:t>서버 활용</a:t>
            </a:r>
            <a:endParaRPr lang="en-US" altLang="ko-KR" dirty="0"/>
          </a:p>
          <a:p>
            <a:pPr lvl="1"/>
            <a:r>
              <a:rPr lang="en-US" altLang="ko-KR" dirty="0"/>
              <a:t>Python</a:t>
            </a:r>
            <a:r>
              <a:rPr lang="ko-KR" altLang="en-US" dirty="0"/>
              <a:t> 코드 분석</a:t>
            </a:r>
            <a:endParaRPr lang="en-US" altLang="ko-KR" dirty="0"/>
          </a:p>
          <a:p>
            <a:pPr lvl="2"/>
            <a:r>
              <a:rPr lang="ko-KR" altLang="en-US" dirty="0"/>
              <a:t>데이터 입력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입력한 데이터 저장 </a:t>
            </a:r>
            <a:r>
              <a:rPr lang="en-US" altLang="ko-KR" dirty="0"/>
              <a:t>= </a:t>
            </a:r>
            <a:r>
              <a:rPr lang="ko-KR" altLang="en-US" dirty="0"/>
              <a:t>데이터베이스에 반영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위</a:t>
            </a:r>
            <a:r>
              <a:rPr lang="en-US" altLang="ko-KR" dirty="0"/>
              <a:t>, #</a:t>
            </a:r>
            <a:r>
              <a:rPr lang="ko-KR" altLang="en-US" dirty="0"/>
              <a:t>데이터 입력 부분의 코드가 실행되었다 해도 실제 데이터베이스에 저장되지 않은 상태임</a:t>
            </a:r>
            <a:endParaRPr lang="en-US" altLang="ko-KR" dirty="0"/>
          </a:p>
          <a:p>
            <a:pPr lvl="3"/>
            <a:r>
              <a:rPr lang="en-US" altLang="ko-KR" dirty="0"/>
              <a:t>commit( )</a:t>
            </a:r>
            <a:r>
              <a:rPr lang="ko-KR" altLang="en-US" dirty="0"/>
              <a:t>이 실행되어야 실제로 데이터베이스에 반영됨</a:t>
            </a:r>
            <a:endParaRPr lang="en-US" altLang="ko-KR" dirty="0"/>
          </a:p>
          <a:p>
            <a:pPr lvl="2"/>
            <a:r>
              <a:rPr lang="ko-KR" altLang="en-US" dirty="0"/>
              <a:t>서버와의 연결 종료 </a:t>
            </a:r>
            <a:r>
              <a:rPr lang="en-US" altLang="ko-KR" dirty="0"/>
              <a:t>= </a:t>
            </a:r>
            <a:r>
              <a:rPr lang="ko-KR" altLang="en-US" dirty="0"/>
              <a:t>데이터 베이스 닫기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marL="362829" lvl="1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148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9F1AF7-FB32-18F5-4F41-3F92332A38E3}"/>
              </a:ext>
            </a:extLst>
          </p:cNvPr>
          <p:cNvSpPr/>
          <p:nvPr/>
        </p:nvSpPr>
        <p:spPr>
          <a:xfrm>
            <a:off x="1199456" y="1617863"/>
            <a:ext cx="9145016" cy="130708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 입력</a:t>
            </a:r>
            <a:endParaRPr lang="ko-KR" altLang="en-US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'insert into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usertable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values("john", "john Bann", "john@naver.com", 1990)'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'insert into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usertable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values("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kim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kim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Chi", "kim@daum.net", 1992)'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'insert into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usertable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values("lee", "lee Pal", "lee@paran.com", 1988)'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'insert into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usertable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values("park", "park Su", "park@gmail.com", 1980)'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F82407-70CF-AE1C-AF7A-643F99492D23}"/>
              </a:ext>
            </a:extLst>
          </p:cNvPr>
          <p:cNvSpPr/>
          <p:nvPr/>
        </p:nvSpPr>
        <p:spPr>
          <a:xfrm>
            <a:off x="1198704" y="3465095"/>
            <a:ext cx="9145016" cy="6119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입력한 데이터 저장 </a:t>
            </a:r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ko-KR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데이터베이스에 반영</a:t>
            </a:r>
            <a:endParaRPr lang="ko-KR" altLang="en-US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EE89EB-DE3E-24C2-8C21-735B2B333D9C}"/>
              </a:ext>
            </a:extLst>
          </p:cNvPr>
          <p:cNvSpPr/>
          <p:nvPr/>
        </p:nvSpPr>
        <p:spPr>
          <a:xfrm>
            <a:off x="1191480" y="5240137"/>
            <a:ext cx="9145016" cy="6119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데이터베이스 서버와의 연결 종료 </a:t>
            </a:r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ko-KR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데이터베이스 닫기</a:t>
            </a:r>
            <a:endParaRPr lang="ko-KR" altLang="en-US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168947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Today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주어진 </a:t>
            </a:r>
            <a:r>
              <a:rPr lang="en-US" altLang="ko-KR" dirty="0"/>
              <a:t>exam.csv </a:t>
            </a:r>
            <a:r>
              <a:rPr lang="ko-KR" altLang="en-US" dirty="0"/>
              <a:t>파일의 내용을 데이터베이스로 옮기기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데이터베이스 생성</a:t>
            </a:r>
            <a:endParaRPr lang="en-US" altLang="ko-KR" dirty="0"/>
          </a:p>
          <a:p>
            <a:pPr lvl="2"/>
            <a:r>
              <a:rPr lang="en-US" altLang="ko-KR" dirty="0"/>
              <a:t>Workbench</a:t>
            </a:r>
            <a:r>
              <a:rPr lang="ko-KR" altLang="en-US" dirty="0"/>
              <a:t>를 사용하여 </a:t>
            </a:r>
            <a:r>
              <a:rPr lang="en-US" altLang="ko-KR" dirty="0" err="1"/>
              <a:t>firstmydb</a:t>
            </a:r>
            <a:r>
              <a:rPr lang="en-US" altLang="ko-KR" dirty="0"/>
              <a:t> </a:t>
            </a:r>
            <a:r>
              <a:rPr lang="ko-KR" altLang="en-US" dirty="0"/>
              <a:t>데이터베이스 생성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2. exam.csv </a:t>
            </a:r>
            <a:r>
              <a:rPr lang="ko-KR" altLang="en-US" dirty="0"/>
              <a:t>파일 구조 살펴 보기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149</a:t>
            </a:fld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017833-B900-3D21-BDEC-F723D1EF1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1628800"/>
            <a:ext cx="4258269" cy="5334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5B1292-E6F4-BC3E-AF97-43CEB540C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954" y="1187966"/>
            <a:ext cx="3888432" cy="498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48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2.2 MySQL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High Availability</a:t>
            </a:r>
          </a:p>
          <a:p>
            <a:pPr lvl="2"/>
            <a:r>
              <a:rPr lang="en-US" altLang="ko-KR" dirty="0"/>
              <a:t>Standalone MySQL Server / Classic MySQL Replication </a:t>
            </a:r>
            <a:r>
              <a:rPr lang="ko-KR" altLang="en-US" dirty="0"/>
              <a:t>라디오 버튼이 선택된 상태로 두고 </a:t>
            </a:r>
            <a:r>
              <a:rPr lang="en-US" altLang="ko-KR" dirty="0">
                <a:sym typeface="Wingdings" panose="05000000000000000000" pitchFamily="2" charset="2"/>
              </a:rPr>
              <a:t> Next </a:t>
            </a:r>
            <a:r>
              <a:rPr lang="ko-KR" altLang="en-US" dirty="0">
                <a:sym typeface="Wingdings" panose="05000000000000000000" pitchFamily="2" charset="2"/>
              </a:rPr>
              <a:t>버튼 클릭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15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757" y="1844824"/>
            <a:ext cx="4491990" cy="3388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번개 6"/>
          <p:cNvSpPr/>
          <p:nvPr/>
        </p:nvSpPr>
        <p:spPr>
          <a:xfrm>
            <a:off x="7032104" y="4869160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45310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Today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주어진 </a:t>
            </a:r>
            <a:r>
              <a:rPr lang="en-US" altLang="ko-KR" dirty="0"/>
              <a:t>exam.csv </a:t>
            </a:r>
            <a:r>
              <a:rPr lang="ko-KR" altLang="en-US" dirty="0"/>
              <a:t>파일의 내용을 데이터베이스로 옮기기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서버에 접속해서 데이터베이스에 테이블 만들기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150</a:t>
            </a:fld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4FEDE5-A713-1B87-08E1-662C0DB5D8BF}"/>
              </a:ext>
            </a:extLst>
          </p:cNvPr>
          <p:cNvSpPr/>
          <p:nvPr/>
        </p:nvSpPr>
        <p:spPr>
          <a:xfrm>
            <a:off x="983432" y="1325531"/>
            <a:ext cx="8856984" cy="246350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pymysql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pymysql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'1234'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firstmydb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'create table if not exists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examtable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id int, </a:t>
            </a:r>
            <a:r>
              <a:rPr lang="en-US" altLang="ko-KR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nclass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int, </a:t>
            </a:r>
            <a:r>
              <a:rPr lang="en-US" altLang="ko-KR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math int, </a:t>
            </a:r>
            <a:r>
              <a:rPr lang="en-US" altLang="ko-KR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english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int, </a:t>
            </a:r>
            <a:r>
              <a:rPr lang="en-US" altLang="ko-KR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science int)'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E5B1292-E6F4-BC3E-AF97-43CEB540C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2192934"/>
            <a:ext cx="3312368" cy="424568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5348578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Today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주어진 </a:t>
            </a:r>
            <a:r>
              <a:rPr lang="en-US" altLang="ko-KR" dirty="0"/>
              <a:t>exam.csv </a:t>
            </a:r>
            <a:r>
              <a:rPr lang="ko-KR" altLang="en-US" dirty="0"/>
              <a:t>파일의 내용을 데이터베이스로 옮기기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4. exam.csv </a:t>
            </a:r>
            <a:r>
              <a:rPr lang="ko-KR" altLang="en-US" dirty="0"/>
              <a:t>파일로부터 데이터 읽어 오기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151</a:t>
            </a:fld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4FEDE5-A713-1B87-08E1-662C0DB5D8BF}"/>
              </a:ext>
            </a:extLst>
          </p:cNvPr>
          <p:cNvSpPr/>
          <p:nvPr/>
        </p:nvSpPr>
        <p:spPr>
          <a:xfrm>
            <a:off x="983432" y="1325531"/>
            <a:ext cx="8856984" cy="368764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pymysql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csv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'exam.csv'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'cp949'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))[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:]</a:t>
            </a:r>
          </a:p>
          <a:p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pymysql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'1234'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firstmydb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'create table if not exists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examtable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id int, </a:t>
            </a:r>
            <a:r>
              <a:rPr lang="en-US" altLang="ko-KR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nclass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int, </a:t>
            </a:r>
            <a:r>
              <a:rPr lang="en-US" altLang="ko-KR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math int, </a:t>
            </a:r>
            <a:r>
              <a:rPr lang="en-US" altLang="ko-KR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english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int, </a:t>
            </a:r>
            <a:r>
              <a:rPr lang="en-US" altLang="ko-KR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science int)'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918995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Today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주어진 </a:t>
            </a:r>
            <a:r>
              <a:rPr lang="en-US" altLang="ko-KR" dirty="0"/>
              <a:t>exam.csv </a:t>
            </a:r>
            <a:r>
              <a:rPr lang="ko-KR" altLang="en-US" dirty="0"/>
              <a:t>파일의 내용을 데이터베이스로 옮기기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5. </a:t>
            </a:r>
            <a:r>
              <a:rPr lang="ko-KR" altLang="en-US" dirty="0"/>
              <a:t>데이터 입력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6. </a:t>
            </a:r>
            <a:r>
              <a:rPr lang="ko-KR" altLang="en-US" dirty="0"/>
              <a:t>입력한 데이터를 데이터베이스에 저장 그리고 서버와의 연결 종료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152</a:t>
            </a:fld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4FEDE5-A713-1B87-08E1-662C0DB5D8BF}"/>
              </a:ext>
            </a:extLst>
          </p:cNvPr>
          <p:cNvSpPr/>
          <p:nvPr/>
        </p:nvSpPr>
        <p:spPr>
          <a:xfrm>
            <a:off x="911424" y="1340768"/>
            <a:ext cx="10873208" cy="159322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nclass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sci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 입력</a:t>
            </a:r>
            <a:endParaRPr lang="ko-KR" altLang="en-US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'insert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into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examtable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values(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{row[id]}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{row[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nclass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]}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{row[math]}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{row[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]}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{row[sci]}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)'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0CC88-589C-5BB0-DFA9-EC9913ADA36A}"/>
              </a:ext>
            </a:extLst>
          </p:cNvPr>
          <p:cNvSpPr/>
          <p:nvPr/>
        </p:nvSpPr>
        <p:spPr>
          <a:xfrm>
            <a:off x="911424" y="3316229"/>
            <a:ext cx="10873208" cy="159322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ko-KR" alt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입력한 데이터 저장 </a:t>
            </a:r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ko-KR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데이터베이스에 반영</a:t>
            </a:r>
            <a:endParaRPr lang="ko-KR" altLang="en-US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데이터베이스 서버와의 연결 종료 </a:t>
            </a:r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ko-KR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데이터베이스 닫기</a:t>
            </a:r>
            <a:endParaRPr lang="ko-KR" altLang="en-US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51019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Today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주어진 </a:t>
            </a:r>
            <a:r>
              <a:rPr lang="en-US" altLang="ko-KR" dirty="0"/>
              <a:t>exam.csv </a:t>
            </a:r>
            <a:r>
              <a:rPr lang="ko-KR" altLang="en-US" dirty="0"/>
              <a:t>파일의 내용을 데이터베이스로 옮기기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7. </a:t>
            </a:r>
            <a:r>
              <a:rPr lang="en-US" altLang="ko-KR" dirty="0" err="1"/>
              <a:t>firstmydb</a:t>
            </a:r>
            <a:r>
              <a:rPr lang="ko-KR" altLang="en-US" dirty="0"/>
              <a:t>의 </a:t>
            </a:r>
            <a:r>
              <a:rPr lang="en-US" altLang="ko-KR" dirty="0" err="1"/>
              <a:t>examtable</a:t>
            </a:r>
            <a:r>
              <a:rPr lang="ko-KR" altLang="en-US" dirty="0"/>
              <a:t>에 데이터가 잘 들어갔는지 확인</a:t>
            </a:r>
            <a:endParaRPr lang="en-US" altLang="ko-KR" dirty="0"/>
          </a:p>
          <a:p>
            <a:pPr lvl="2"/>
            <a:r>
              <a:rPr lang="en-US" altLang="ko-KR" dirty="0"/>
              <a:t>Workbench</a:t>
            </a:r>
            <a:r>
              <a:rPr lang="ko-KR" altLang="en-US" dirty="0"/>
              <a:t>에서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153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6BD29B-DEF7-394E-FBD5-5385E9C15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382" y="1793042"/>
            <a:ext cx="3048425" cy="571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633FB2-A8CF-805C-8530-5E9BB1B5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20" y="1535906"/>
            <a:ext cx="2467319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1990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Today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주어진 </a:t>
            </a:r>
            <a:r>
              <a:rPr lang="en-US" altLang="ko-KR" dirty="0"/>
              <a:t>exam.csv </a:t>
            </a:r>
            <a:r>
              <a:rPr lang="ko-KR" altLang="en-US" dirty="0"/>
              <a:t>파일의 내용을 데이터베이스로 옮기기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8. </a:t>
            </a:r>
            <a:r>
              <a:rPr lang="ko-KR" altLang="en-US" dirty="0"/>
              <a:t>파이썬 전체 코드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154</a:t>
            </a:fld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80ACB9-4948-4FC5-19CA-324DE9EBF193}"/>
              </a:ext>
            </a:extLst>
          </p:cNvPr>
          <p:cNvSpPr/>
          <p:nvPr/>
        </p:nvSpPr>
        <p:spPr>
          <a:xfrm>
            <a:off x="792111" y="1340768"/>
            <a:ext cx="10488465" cy="504056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pymysql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csv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'exam.csv'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'cp949'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))[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:]</a:t>
            </a: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pymysql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'localhost'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'1234'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firstmydb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'create table if not exists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examtable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id int,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nclass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int,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math int,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english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int,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science int)'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nclass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sci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 입력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'insert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into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examtable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values(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{row[id]}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{row[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nclass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]}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{row[math]}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{row[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]}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{row[sci]}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)'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입력한 데이터 저장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데이터베이스에 반영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데이터베이스 서버와의 연결 종료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데이터베이스 닫기</a:t>
            </a:r>
            <a:endParaRPr lang="ko-KR" alt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0680297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Today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주어진 </a:t>
            </a:r>
            <a:r>
              <a:rPr lang="en-US" altLang="ko-KR" dirty="0"/>
              <a:t>exam.csv </a:t>
            </a:r>
            <a:r>
              <a:rPr lang="ko-KR" altLang="en-US" dirty="0"/>
              <a:t>파일의 내용을 데이터베이스로 옮기기</a:t>
            </a:r>
            <a:endParaRPr lang="en-US" altLang="ko-KR" dirty="0"/>
          </a:p>
          <a:p>
            <a:pPr lvl="1"/>
            <a:r>
              <a:rPr lang="ko-KR" altLang="en-US" dirty="0" err="1"/>
              <a:t>파이썬</a:t>
            </a:r>
            <a:r>
              <a:rPr lang="ko-KR" altLang="en-US" dirty="0"/>
              <a:t> 코드에서 데이터베이스 생성</a:t>
            </a:r>
            <a:r>
              <a:rPr lang="en-US" altLang="ko-KR" dirty="0"/>
              <a:t>(1/2)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155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80ACB9-4948-4FC5-19CA-324DE9EBF193}"/>
              </a:ext>
            </a:extLst>
          </p:cNvPr>
          <p:cNvSpPr/>
          <p:nvPr/>
        </p:nvSpPr>
        <p:spPr>
          <a:xfrm>
            <a:off x="792111" y="1340768"/>
            <a:ext cx="10488465" cy="453650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pymysql</a:t>
            </a:r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4EC9B0"/>
                </a:solidFill>
                <a:latin typeface="Consolas" panose="020B0609020204030204" pitchFamily="49" charset="0"/>
              </a:rPr>
              <a:t>csv</a:t>
            </a:r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open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'exam.csv'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'cp949'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csv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reader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))[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:]</a:t>
            </a:r>
          </a:p>
          <a:p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pymysql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connect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host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'localhost'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'root'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'1234'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db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cur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cursor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cur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execute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'drop database if exists </a:t>
            </a:r>
            <a:r>
              <a:rPr lang="en-US" altLang="ko-K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secmydb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cur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execute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'create database </a:t>
            </a:r>
            <a:r>
              <a:rPr lang="en-US" altLang="ko-K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secmydb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cur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execute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'use </a:t>
            </a:r>
            <a:r>
              <a:rPr lang="en-US" altLang="ko-K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secmydb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cur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execute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'create table if not exists </a:t>
            </a:r>
            <a:r>
              <a:rPr lang="en-US" altLang="ko-K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examtable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 ( 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                id </a:t>
            </a:r>
            <a:r>
              <a:rPr lang="en-US" altLang="ko-K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nclass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                math </a:t>
            </a:r>
            <a:r>
              <a:rPr lang="en-US" altLang="ko-K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english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                science </a:t>
            </a:r>
            <a:r>
              <a:rPr lang="en-US" altLang="ko-K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)'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41425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Today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주어진 </a:t>
            </a:r>
            <a:r>
              <a:rPr lang="en-US" altLang="ko-KR" dirty="0"/>
              <a:t>exam.csv </a:t>
            </a:r>
            <a:r>
              <a:rPr lang="ko-KR" altLang="en-US" dirty="0"/>
              <a:t>파일의 내용을 데이터베이스로 옮기기</a:t>
            </a:r>
            <a:endParaRPr lang="en-US" altLang="ko-KR" dirty="0"/>
          </a:p>
          <a:p>
            <a:pPr lvl="1"/>
            <a:r>
              <a:rPr lang="ko-KR" altLang="en-US" dirty="0" err="1"/>
              <a:t>파이썬</a:t>
            </a:r>
            <a:r>
              <a:rPr lang="ko-KR" altLang="en-US" dirty="0"/>
              <a:t> 코드에서 데이터베이스 생성</a:t>
            </a:r>
            <a:r>
              <a:rPr lang="en-US" altLang="ko-KR" dirty="0"/>
              <a:t>(2/2)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156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80ACB9-4948-4FC5-19CA-324DE9EBF193}"/>
              </a:ext>
            </a:extLst>
          </p:cNvPr>
          <p:cNvSpPr/>
          <p:nvPr/>
        </p:nvSpPr>
        <p:spPr>
          <a:xfrm>
            <a:off x="792111" y="1340768"/>
            <a:ext cx="10488465" cy="23762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nclass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eng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sci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데이터 입력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sql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'insert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 into 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examtable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 values(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nclass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eng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sci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)'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cur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execute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sql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입력한 데이터 저장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=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데이터베이스에 반영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commit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데이터베이스 서버와의 연결 종료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=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데이터베이스 닫기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8453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Today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주어진 </a:t>
            </a:r>
            <a:r>
              <a:rPr lang="en-US" altLang="ko-KR" dirty="0"/>
              <a:t>exam.csv </a:t>
            </a:r>
            <a:r>
              <a:rPr lang="ko-KR" altLang="en-US" dirty="0"/>
              <a:t>파일의 내용을 데이터베이스로 옮기기</a:t>
            </a:r>
            <a:endParaRPr lang="en-US" altLang="ko-KR" dirty="0"/>
          </a:p>
          <a:p>
            <a:pPr lvl="1"/>
            <a:r>
              <a:rPr lang="ko-KR" altLang="en-US" dirty="0"/>
              <a:t>이전 코드 변형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157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80ACB9-4948-4FC5-19CA-324DE9EBF193}"/>
              </a:ext>
            </a:extLst>
          </p:cNvPr>
          <p:cNvSpPr/>
          <p:nvPr/>
        </p:nvSpPr>
        <p:spPr>
          <a:xfrm>
            <a:off x="792110" y="1340768"/>
            <a:ext cx="10512000" cy="483126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pymysql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csv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open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'exam.csv'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'cp949'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csv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reader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))[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:]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pymysql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connect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host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'localhost'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'root'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password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'1234'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db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cursor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cursor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cursor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execute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'drop database if exists 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secmydb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cursor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execute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'create database 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secmydb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cursor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execute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'use 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secmydb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cursor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execute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'create table if not exists 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examtable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 (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                id 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nclass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                math 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english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\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                science 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)'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nclass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eng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sci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데이터 입력</a:t>
            </a:r>
            <a:endParaRPr lang="ko-KR" alt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sql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'insert into 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examtable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 values(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%s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%s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%s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%s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%s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)'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cursor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execute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sql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nclass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eng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sci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]))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commit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80984" y="5138720"/>
            <a:ext cx="6283168" cy="3960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85377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Today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의 데이터 조회를 위한 파이썬 코드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158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AF0DFF8-5F21-7F0D-F87B-BD72DC5BD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54" y="1401346"/>
            <a:ext cx="6387979" cy="4868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0E14AA6-75A0-1750-8E41-2499C4A2329D}"/>
              </a:ext>
            </a:extLst>
          </p:cNvPr>
          <p:cNvSpPr/>
          <p:nvPr/>
        </p:nvSpPr>
        <p:spPr>
          <a:xfrm>
            <a:off x="3406310" y="3248578"/>
            <a:ext cx="5570010" cy="82849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98853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Today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 err="1"/>
              <a:t>Firstmydb</a:t>
            </a:r>
            <a:r>
              <a:rPr lang="ko-KR" altLang="en-US" dirty="0"/>
              <a:t>의 </a:t>
            </a:r>
            <a:r>
              <a:rPr lang="en-US" altLang="ko-KR" dirty="0" err="1"/>
              <a:t>examtable</a:t>
            </a:r>
            <a:r>
              <a:rPr lang="ko-KR" altLang="en-US" dirty="0"/>
              <a:t>에서 데이터 추출 </a:t>
            </a:r>
            <a:r>
              <a:rPr lang="en-US" altLang="ko-KR" dirty="0"/>
              <a:t>I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159</a:t>
            </a:fld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80ACB9-4948-4FC5-19CA-324DE9EBF193}"/>
              </a:ext>
            </a:extLst>
          </p:cNvPr>
          <p:cNvSpPr/>
          <p:nvPr/>
        </p:nvSpPr>
        <p:spPr>
          <a:xfrm>
            <a:off x="954371" y="1124744"/>
            <a:ext cx="10488465" cy="352839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pymysql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pymysql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'1234'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firstmydb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* from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examtable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fetchone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데이터베이스 서버와의 연결 종료 </a:t>
            </a:r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ko-KR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데이터베이스 닫기</a:t>
            </a:r>
            <a:endParaRPr lang="ko-KR" altLang="en-US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19328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2.2 MySQL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Type and Networking</a:t>
            </a:r>
          </a:p>
          <a:p>
            <a:pPr lvl="2"/>
            <a:r>
              <a:rPr lang="ko-KR" altLang="en-US" dirty="0"/>
              <a:t>다음 사항 확인</a:t>
            </a:r>
            <a:endParaRPr lang="en-US" altLang="ko-KR" dirty="0"/>
          </a:p>
          <a:p>
            <a:pPr lvl="3"/>
            <a:r>
              <a:rPr lang="en-US" altLang="ko-KR" dirty="0" err="1"/>
              <a:t>Config</a:t>
            </a:r>
            <a:r>
              <a:rPr lang="en-US" altLang="ko-KR" dirty="0"/>
              <a:t> Type : Development Computer</a:t>
            </a:r>
          </a:p>
          <a:p>
            <a:pPr lvl="3"/>
            <a:r>
              <a:rPr lang="en-US" altLang="ko-KR" dirty="0"/>
              <a:t>TCP/IP,</a:t>
            </a:r>
          </a:p>
          <a:p>
            <a:pPr lvl="3"/>
            <a:r>
              <a:rPr lang="en-US" altLang="ko-KR" dirty="0"/>
              <a:t>Port: </a:t>
            </a:r>
            <a:r>
              <a:rPr lang="en-US" altLang="ko-KR" dirty="0">
                <a:solidFill>
                  <a:srgbClr val="00B050"/>
                </a:solidFill>
              </a:rPr>
              <a:t>3306</a:t>
            </a:r>
          </a:p>
          <a:p>
            <a:pPr lvl="3"/>
            <a:r>
              <a:rPr lang="en-US" altLang="ko-KR" dirty="0"/>
              <a:t>Open Windows Firewall ports for network access</a:t>
            </a:r>
          </a:p>
          <a:p>
            <a:pPr lvl="2"/>
            <a:r>
              <a:rPr lang="en-US" altLang="ko-KR" dirty="0"/>
              <a:t>Next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4"/>
            <a:r>
              <a:rPr lang="en-US" altLang="ko-KR" dirty="0"/>
              <a:t>Open Windows Firewall ports for network access : </a:t>
            </a:r>
            <a:r>
              <a:rPr lang="ko-KR" altLang="en-US" dirty="0"/>
              <a:t>외부 컴퓨터에서 접근할 수 있도록 </a:t>
            </a:r>
            <a:r>
              <a:rPr lang="en-US" altLang="ko-KR" dirty="0"/>
              <a:t>[Window </a:t>
            </a:r>
            <a:r>
              <a:rPr lang="ko-KR" altLang="en-US" dirty="0"/>
              <a:t>방화벽</a:t>
            </a:r>
            <a:r>
              <a:rPr lang="en-US" altLang="ko-KR" dirty="0"/>
              <a:t>]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포트를 허용해주는 것이다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16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1142588"/>
            <a:ext cx="5989320" cy="4518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번개 8"/>
          <p:cNvSpPr/>
          <p:nvPr/>
        </p:nvSpPr>
        <p:spPr>
          <a:xfrm>
            <a:off x="9696400" y="5247044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46882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Today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 err="1"/>
              <a:t>Firstmydb</a:t>
            </a:r>
            <a:r>
              <a:rPr lang="ko-KR" altLang="en-US" dirty="0"/>
              <a:t>의 </a:t>
            </a:r>
            <a:r>
              <a:rPr lang="en-US" altLang="ko-KR" dirty="0" err="1"/>
              <a:t>examtable</a:t>
            </a:r>
            <a:r>
              <a:rPr lang="ko-KR" altLang="en-US" dirty="0"/>
              <a:t>에서 데이터 추출 </a:t>
            </a:r>
            <a:r>
              <a:rPr lang="en-US" altLang="ko-KR" dirty="0"/>
              <a:t>II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160</a:t>
            </a:fld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80ACB9-4948-4FC5-19CA-324DE9EBF193}"/>
              </a:ext>
            </a:extLst>
          </p:cNvPr>
          <p:cNvSpPr/>
          <p:nvPr/>
        </p:nvSpPr>
        <p:spPr>
          <a:xfrm>
            <a:off x="954371" y="1124744"/>
            <a:ext cx="10488465" cy="352839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pymysql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pymysql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'1234'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firstmydb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 * from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examtable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fetchall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532997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Today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 err="1"/>
              <a:t>Firstmydb</a:t>
            </a:r>
            <a:r>
              <a:rPr lang="ko-KR" altLang="en-US" dirty="0"/>
              <a:t>의 </a:t>
            </a:r>
            <a:r>
              <a:rPr lang="en-US" altLang="ko-KR" dirty="0" err="1"/>
              <a:t>examtable</a:t>
            </a:r>
            <a:r>
              <a:rPr lang="en-US" altLang="ko-KR" dirty="0"/>
              <a:t> </a:t>
            </a:r>
            <a:r>
              <a:rPr lang="ko-KR" altLang="en-US" dirty="0"/>
              <a:t>테이블 데이터</a:t>
            </a:r>
            <a:r>
              <a:rPr lang="en-US" altLang="ko-KR" dirty="0"/>
              <a:t>(exam.csv)</a:t>
            </a:r>
          </a:p>
          <a:p>
            <a:pPr lvl="1"/>
            <a:r>
              <a:rPr lang="ko-KR" altLang="en-US" dirty="0"/>
              <a:t>테이블의 모든 열을 </a:t>
            </a:r>
            <a:r>
              <a:rPr lang="ko-KR" altLang="en-US" dirty="0" err="1"/>
              <a:t>추출하시오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전교생을 대상으로 수학 총점을 </a:t>
            </a:r>
            <a:r>
              <a:rPr lang="ko-KR" altLang="en-US" dirty="0" err="1"/>
              <a:t>구하시오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전 학생 개인의 총점을 </a:t>
            </a:r>
            <a:r>
              <a:rPr lang="ko-KR" altLang="en-US" dirty="0" err="1"/>
              <a:t>구하시오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전교 </a:t>
            </a:r>
            <a:r>
              <a:rPr lang="en-US" altLang="ko-KR" dirty="0"/>
              <a:t>1</a:t>
            </a:r>
            <a:r>
              <a:rPr lang="ko-KR" altLang="en-US" dirty="0"/>
              <a:t>등은 누구</a:t>
            </a:r>
            <a:r>
              <a:rPr lang="en-US" altLang="ko-KR" dirty="0"/>
              <a:t>(id)</a:t>
            </a:r>
            <a:r>
              <a:rPr lang="ko-KR" altLang="en-US" dirty="0"/>
              <a:t>이고</a:t>
            </a:r>
            <a:r>
              <a:rPr lang="en-US" altLang="ko-KR" dirty="0"/>
              <a:t> </a:t>
            </a:r>
            <a:r>
              <a:rPr lang="ko-KR" altLang="en-US" dirty="0"/>
              <a:t>이 학생의 총점은 얼마인가</a:t>
            </a:r>
            <a:r>
              <a:rPr lang="en-US" altLang="ko-KR" dirty="0"/>
              <a:t>?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161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92BF63-4375-CCBE-CC0E-76C676377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381008"/>
            <a:ext cx="3229426" cy="5430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730D54-FFC5-E61E-488F-10C7AF3E2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2348880"/>
            <a:ext cx="7964011" cy="2762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C5D1A6-39CD-6BEF-AD37-5C870AA7D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" y="2937687"/>
            <a:ext cx="5458587" cy="5811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0F517E-101A-080F-77F6-627F9353A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224" y="4005064"/>
            <a:ext cx="8011643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180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ko-KR" altLang="en-US" dirty="0"/>
              <a:t>오늘의 목표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데이터베이스에 </a:t>
            </a:r>
            <a:r>
              <a:rPr lang="en-US" altLang="ko-KR" dirty="0"/>
              <a:t>‘</a:t>
            </a:r>
            <a:r>
              <a:rPr lang="ko-KR" altLang="en-US" dirty="0"/>
              <a:t>학생 성적 데이터</a:t>
            </a:r>
            <a:r>
              <a:rPr lang="en-US" altLang="ko-KR" dirty="0"/>
              <a:t>(exam.csv)’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lvl="1"/>
            <a:r>
              <a:rPr lang="ko-KR" altLang="en-US" dirty="0"/>
              <a:t>데이터베이스 생성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테이블 생성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데이터 입력</a:t>
            </a:r>
            <a:r>
              <a:rPr lang="en-US" altLang="ko-KR" dirty="0">
                <a:sym typeface="Wingdings" panose="05000000000000000000" pitchFamily="2" charset="2"/>
              </a:rPr>
              <a:t>(insert)</a:t>
            </a:r>
            <a:endParaRPr lang="en-US" altLang="ko-KR" dirty="0"/>
          </a:p>
          <a:p>
            <a:r>
              <a:rPr lang="en-US" altLang="ko-KR" dirty="0"/>
              <a:t>2. ‘</a:t>
            </a:r>
            <a:r>
              <a:rPr lang="ko-KR" altLang="en-US" dirty="0"/>
              <a:t>학생 이름</a:t>
            </a:r>
            <a:r>
              <a:rPr lang="en-US" altLang="ko-KR" dirty="0"/>
              <a:t>(id)’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총점</a:t>
            </a:r>
            <a:r>
              <a:rPr lang="en-US" altLang="ko-KR" dirty="0"/>
              <a:t>’</a:t>
            </a:r>
            <a:r>
              <a:rPr lang="ko-KR" altLang="en-US" dirty="0"/>
              <a:t>을 열 이름으로 하는 테이블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전교 </a:t>
            </a:r>
            <a:r>
              <a:rPr lang="en-US" altLang="ko-KR" dirty="0"/>
              <a:t>1</a:t>
            </a:r>
            <a:r>
              <a:rPr lang="ko-KR" altLang="en-US" dirty="0"/>
              <a:t>등인 학생 이름</a:t>
            </a:r>
            <a:r>
              <a:rPr lang="en-US" altLang="ko-KR" dirty="0"/>
              <a:t>(id)</a:t>
            </a:r>
            <a:r>
              <a:rPr lang="ko-KR" altLang="en-US" dirty="0"/>
              <a:t>과 과목별 점수 그리고 총점으로 구성된 테이블 출력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반별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등인 학생의 이름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(id)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과 과목별 점수 그리고 총점으로 구성된 테이블 출력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162</a:t>
            </a:fld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FD8212-F934-1CAA-765E-08D2D9FCD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58015"/>
            <a:ext cx="5458587" cy="6192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85CC7E-842E-0866-99A2-0BB4787AF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2780928"/>
            <a:ext cx="7792537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8203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문의 분류</a:t>
            </a:r>
            <a:endParaRPr lang="en-US" altLang="ko-KR" dirty="0"/>
          </a:p>
          <a:p>
            <a:pPr lvl="1"/>
            <a:r>
              <a:rPr lang="en-US" altLang="ko-KR" dirty="0"/>
              <a:t>DML(Data Manipulation Language)</a:t>
            </a:r>
          </a:p>
          <a:p>
            <a:pPr lvl="2"/>
            <a:r>
              <a:rPr lang="ko-KR" altLang="en-US" dirty="0"/>
              <a:t>데이터를 조작</a:t>
            </a:r>
            <a:r>
              <a:rPr lang="en-US" altLang="ko-KR" dirty="0"/>
              <a:t>(</a:t>
            </a:r>
            <a:r>
              <a:rPr lang="ko-KR" altLang="en-US" dirty="0"/>
              <a:t>선택</a:t>
            </a:r>
            <a:r>
              <a:rPr lang="en-US" altLang="ko-KR" dirty="0"/>
              <a:t>, </a:t>
            </a:r>
            <a:r>
              <a:rPr lang="ko-KR" altLang="en-US" dirty="0"/>
              <a:t>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)</a:t>
            </a:r>
            <a:r>
              <a:rPr lang="ko-KR" altLang="en-US" dirty="0"/>
              <a:t>하는데 사용되는 언어</a:t>
            </a:r>
            <a:endParaRPr lang="en-US" altLang="ko-KR" dirty="0"/>
          </a:p>
          <a:p>
            <a:pPr lvl="3"/>
            <a:r>
              <a:rPr lang="en-US" altLang="ko-KR" dirty="0"/>
              <a:t>SELECT, INSERT, UPDATE, DELETE</a:t>
            </a:r>
          </a:p>
          <a:p>
            <a:pPr lvl="4"/>
            <a:r>
              <a:rPr lang="ko-KR" altLang="en-US" dirty="0"/>
              <a:t>트랜잭션이</a:t>
            </a:r>
            <a:r>
              <a:rPr lang="en-US" altLang="ko-KR" dirty="0"/>
              <a:t> </a:t>
            </a:r>
            <a:r>
              <a:rPr lang="ko-KR" altLang="en-US" dirty="0"/>
              <a:t>발행하는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  <a:endParaRPr lang="en-US" altLang="ko-KR" dirty="0"/>
          </a:p>
          <a:p>
            <a:pPr lvl="4"/>
            <a:r>
              <a:rPr lang="ko-KR" altLang="en-US" dirty="0"/>
              <a:t>트랜잭션이란 쉽게 표현하면 테이블의 데이터를 변경</a:t>
            </a:r>
            <a:r>
              <a:rPr lang="en-US" altLang="ko-KR" dirty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)</a:t>
            </a:r>
            <a:r>
              <a:rPr lang="ko-KR" altLang="en-US" dirty="0"/>
              <a:t>할 때 실제 </a:t>
            </a:r>
            <a:r>
              <a:rPr lang="ko-KR" altLang="en-US" dirty="0" err="1"/>
              <a:t>실제</a:t>
            </a:r>
            <a:r>
              <a:rPr lang="ko-KR" altLang="en-US" dirty="0"/>
              <a:t> 테이블에 완전히 적용되지 않고 임시로 적용시키는 것을 말함</a:t>
            </a:r>
            <a:endParaRPr lang="en-US" altLang="ko-KR" dirty="0"/>
          </a:p>
          <a:p>
            <a:pPr lvl="4"/>
            <a:r>
              <a:rPr lang="ko-KR" altLang="en-US" dirty="0"/>
              <a:t>실수가 있었을 경우 임시로 적용시킨 것을 취소할 수 있게 </a:t>
            </a:r>
            <a:r>
              <a:rPr lang="ko-KR" altLang="en-US" dirty="0" err="1"/>
              <a:t>해줌</a:t>
            </a:r>
            <a:endParaRPr lang="en-US" altLang="ko-KR" dirty="0"/>
          </a:p>
          <a:p>
            <a:pPr lvl="2"/>
            <a:r>
              <a:rPr lang="en-US" altLang="ko-KR" dirty="0"/>
              <a:t>DML </a:t>
            </a:r>
            <a:r>
              <a:rPr lang="ko-KR" altLang="en-US" dirty="0"/>
              <a:t>구문이 사용되는 대상은 테이블의 행</a:t>
            </a:r>
            <a:endParaRPr lang="en-US" altLang="ko-KR" dirty="0"/>
          </a:p>
          <a:p>
            <a:pPr lvl="1"/>
            <a:r>
              <a:rPr lang="en-US" altLang="ko-KR" dirty="0"/>
              <a:t>DDL(Data Definition Language)</a:t>
            </a:r>
          </a:p>
          <a:p>
            <a:pPr lvl="2"/>
            <a:r>
              <a:rPr lang="ko-KR" altLang="en-US" dirty="0"/>
              <a:t>데이터베이스</a:t>
            </a:r>
            <a:r>
              <a:rPr lang="en-US" altLang="ko-KR" dirty="0"/>
              <a:t>, </a:t>
            </a:r>
            <a:r>
              <a:rPr lang="ko-KR" altLang="en-US" dirty="0"/>
              <a:t>뷰</a:t>
            </a:r>
            <a:r>
              <a:rPr lang="en-US" altLang="ko-KR" dirty="0"/>
              <a:t>, </a:t>
            </a:r>
            <a:r>
              <a:rPr lang="ko-KR" altLang="en-US" dirty="0"/>
              <a:t>인덱스 등의 데이터베이스 개체를 생성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변경하는 역할</a:t>
            </a:r>
            <a:endParaRPr lang="en-US" altLang="ko-KR" dirty="0"/>
          </a:p>
          <a:p>
            <a:pPr lvl="3"/>
            <a:r>
              <a:rPr lang="en-US" altLang="ko-KR" dirty="0"/>
              <a:t>CREATE, DROP, ALTER </a:t>
            </a:r>
            <a:r>
              <a:rPr lang="ko-KR" altLang="en-US" dirty="0"/>
              <a:t>등</a:t>
            </a:r>
            <a:endParaRPr lang="en-US" altLang="ko-KR" dirty="0"/>
          </a:p>
          <a:p>
            <a:pPr lvl="3"/>
            <a:r>
              <a:rPr lang="en-US" altLang="ko-KR" dirty="0"/>
              <a:t>DDL </a:t>
            </a:r>
            <a:r>
              <a:rPr lang="ko-KR" altLang="en-US" dirty="0"/>
              <a:t>구문은 트랜잭션을 발생시키지 않음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실행 즉시 </a:t>
            </a:r>
            <a:r>
              <a:rPr lang="en-US" altLang="ko-KR" dirty="0"/>
              <a:t>MySQL</a:t>
            </a:r>
            <a:r>
              <a:rPr lang="ko-KR" altLang="en-US" dirty="0"/>
              <a:t>에 적용됨</a:t>
            </a:r>
            <a:endParaRPr lang="en-US" altLang="ko-KR" dirty="0"/>
          </a:p>
          <a:p>
            <a:pPr lvl="1"/>
            <a:r>
              <a:rPr lang="en-US" altLang="ko-KR" dirty="0"/>
              <a:t>DCL(Data Control Language)</a:t>
            </a:r>
          </a:p>
          <a:p>
            <a:pPr lvl="2"/>
            <a:r>
              <a:rPr lang="ko-KR" altLang="en-US" dirty="0"/>
              <a:t>사용자에게 어떤 권한을 부여하거나 빼앗을 때 주로 사용</a:t>
            </a:r>
            <a:endParaRPr lang="en-US" altLang="ko-KR" dirty="0"/>
          </a:p>
          <a:p>
            <a:pPr lvl="3"/>
            <a:r>
              <a:rPr lang="en-US" altLang="ko-KR" dirty="0"/>
              <a:t>GRANT, REVOKE ,DENY </a:t>
            </a:r>
            <a:r>
              <a:rPr lang="ko-KR" altLang="en-US" dirty="0"/>
              <a:t>등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989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</a:t>
            </a:r>
          </a:p>
          <a:p>
            <a:pPr lvl="2"/>
            <a:r>
              <a:rPr lang="en-US" altLang="ko-KR" dirty="0"/>
              <a:t>INSERT</a:t>
            </a:r>
            <a:r>
              <a:rPr lang="ko-KR" altLang="en-US" dirty="0"/>
              <a:t>는 테이블에 데이터를 삽입하는 명령어</a:t>
            </a:r>
            <a:endParaRPr lang="en-US" altLang="ko-KR" dirty="0"/>
          </a:p>
          <a:p>
            <a:pPr lvl="1"/>
            <a:r>
              <a:rPr lang="ko-KR" altLang="en-US" dirty="0"/>
              <a:t>기본 형식</a:t>
            </a:r>
            <a:endParaRPr lang="en-US" altLang="ko-KR" dirty="0"/>
          </a:p>
          <a:p>
            <a:pPr lvl="2"/>
            <a:r>
              <a:rPr lang="en-US" altLang="ko-KR" dirty="0"/>
              <a:t>INSERT [INTO]</a:t>
            </a:r>
            <a:r>
              <a:rPr lang="ko-KR" altLang="en-US" dirty="0"/>
              <a:t> 테이블</a:t>
            </a:r>
            <a:r>
              <a:rPr lang="en-US" altLang="ko-KR" dirty="0"/>
              <a:t>_</a:t>
            </a:r>
            <a:r>
              <a:rPr lang="ko-KR" altLang="en-US" dirty="0"/>
              <a:t>이름</a:t>
            </a:r>
            <a:r>
              <a:rPr lang="en-US" altLang="ko-KR" dirty="0"/>
              <a:t>[(</a:t>
            </a:r>
            <a:r>
              <a:rPr lang="ko-KR" altLang="en-US" dirty="0"/>
              <a:t>열</a:t>
            </a:r>
            <a:r>
              <a:rPr lang="en-US" altLang="ko-KR" dirty="0"/>
              <a:t>1, </a:t>
            </a:r>
            <a:r>
              <a:rPr lang="ko-KR" altLang="en-US" dirty="0"/>
              <a:t>열</a:t>
            </a:r>
            <a:r>
              <a:rPr lang="en-US" altLang="ko-KR" dirty="0"/>
              <a:t>2, …)] VALUES (</a:t>
            </a:r>
            <a:r>
              <a:rPr lang="ko-KR" altLang="en-US" dirty="0"/>
              <a:t>값</a:t>
            </a:r>
            <a:r>
              <a:rPr lang="en-US" altLang="ko-KR" dirty="0"/>
              <a:t>1, </a:t>
            </a:r>
            <a:r>
              <a:rPr lang="ko-KR" altLang="en-US" dirty="0"/>
              <a:t>값</a:t>
            </a:r>
            <a:r>
              <a:rPr lang="en-US" altLang="ko-KR" dirty="0"/>
              <a:t>2, …)</a:t>
            </a:r>
          </a:p>
          <a:p>
            <a:pPr lvl="3"/>
            <a:r>
              <a:rPr lang="en-US" altLang="ko-KR" dirty="0"/>
              <a:t>‘</a:t>
            </a:r>
            <a:r>
              <a:rPr lang="ko-KR" altLang="en-US" dirty="0"/>
              <a:t>테이블</a:t>
            </a:r>
            <a:r>
              <a:rPr lang="en-US" altLang="ko-KR" dirty="0"/>
              <a:t>_</a:t>
            </a:r>
            <a:r>
              <a:rPr lang="ko-KR" altLang="en-US" dirty="0"/>
              <a:t>이름 </a:t>
            </a:r>
            <a:r>
              <a:rPr lang="en-US" altLang="ko-KR" dirty="0"/>
              <a:t>‘ </a:t>
            </a:r>
            <a:r>
              <a:rPr lang="ko-KR" altLang="en-US" dirty="0"/>
              <a:t>다음에 나오는 열</a:t>
            </a:r>
            <a:r>
              <a:rPr lang="en-US" altLang="ko-KR" dirty="0"/>
              <a:t>(</a:t>
            </a:r>
            <a:r>
              <a:rPr lang="ko-KR" altLang="en-US" dirty="0"/>
              <a:t>이름</a:t>
            </a:r>
            <a:r>
              <a:rPr lang="en-US" altLang="ko-KR" dirty="0"/>
              <a:t>)</a:t>
            </a:r>
            <a:r>
              <a:rPr lang="ko-KR" altLang="en-US" dirty="0"/>
              <a:t>은 생략 가능</a:t>
            </a:r>
            <a:endParaRPr lang="en-US" altLang="ko-KR" dirty="0"/>
          </a:p>
          <a:p>
            <a:pPr lvl="3"/>
            <a:r>
              <a:rPr lang="ko-KR" altLang="en-US" dirty="0"/>
              <a:t>열</a:t>
            </a:r>
            <a:r>
              <a:rPr lang="en-US" altLang="ko-KR" dirty="0"/>
              <a:t>(</a:t>
            </a:r>
            <a:r>
              <a:rPr lang="ko-KR" altLang="en-US" dirty="0"/>
              <a:t>이름</a:t>
            </a:r>
            <a:r>
              <a:rPr lang="en-US" altLang="ko-KR" dirty="0"/>
              <a:t>)</a:t>
            </a:r>
            <a:r>
              <a:rPr lang="ko-KR" altLang="en-US" dirty="0"/>
              <a:t>을 생략할 경우 </a:t>
            </a:r>
            <a:r>
              <a:rPr lang="en-US" altLang="ko-KR" dirty="0"/>
              <a:t>VALUES </a:t>
            </a:r>
            <a:r>
              <a:rPr lang="ko-KR" altLang="en-US" dirty="0"/>
              <a:t>다음에 나오는 값들의 순서 및 개수가 테이블이 정의된 열의 순서와 개수가 동일해야 함</a:t>
            </a:r>
            <a:endParaRPr lang="en-US" altLang="ko-KR" dirty="0"/>
          </a:p>
          <a:p>
            <a:pPr lvl="2"/>
            <a:r>
              <a:rPr lang="ko-KR" altLang="en-US" dirty="0"/>
              <a:t>활용 예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164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660C9B-7F61-DDF0-A84D-4A2434610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352" y="2852936"/>
            <a:ext cx="5534797" cy="2200582"/>
          </a:xfrm>
          <a:prstGeom prst="rect">
            <a:avLst/>
          </a:prstGeom>
        </p:spPr>
      </p:pic>
      <p:sp>
        <p:nvSpPr>
          <p:cNvPr id="7" name="설명선: 위쪽 화살표 6">
            <a:extLst>
              <a:ext uri="{FF2B5EF4-FFF2-40B4-BE49-F238E27FC236}">
                <a16:creationId xmlns:a16="http://schemas.microsoft.com/office/drawing/2014/main" id="{DD4DF670-5FFA-9674-15E3-576440AB7008}"/>
              </a:ext>
            </a:extLst>
          </p:cNvPr>
          <p:cNvSpPr/>
          <p:nvPr/>
        </p:nvSpPr>
        <p:spPr>
          <a:xfrm>
            <a:off x="4106280" y="5066770"/>
            <a:ext cx="3603622" cy="380162"/>
          </a:xfrm>
          <a:prstGeom prst="upArrowCallou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‘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테이블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_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이름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’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다음에 나오는 열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(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이름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)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은 생략 가능</a:t>
            </a:r>
          </a:p>
        </p:txBody>
      </p:sp>
      <p:sp>
        <p:nvSpPr>
          <p:cNvPr id="8" name="설명선: 아래쪽 화살표 7">
            <a:extLst>
              <a:ext uri="{FF2B5EF4-FFF2-40B4-BE49-F238E27FC236}">
                <a16:creationId xmlns:a16="http://schemas.microsoft.com/office/drawing/2014/main" id="{B8030CF0-A9C7-7BEF-06F2-B96ADD00C893}"/>
              </a:ext>
            </a:extLst>
          </p:cNvPr>
          <p:cNvSpPr/>
          <p:nvPr/>
        </p:nvSpPr>
        <p:spPr>
          <a:xfrm>
            <a:off x="5807968" y="4216964"/>
            <a:ext cx="4104456" cy="576064"/>
          </a:xfrm>
          <a:prstGeom prst="downArrowCallou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열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(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이름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)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을 생략할 경우 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VALUES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다음에 나오는 값들의 순서 및 개수가 테이블이 정의된 열의 순서와 개수가 일치해야 함</a:t>
            </a:r>
          </a:p>
        </p:txBody>
      </p:sp>
    </p:spTree>
    <p:extLst>
      <p:ext uri="{BB962C8B-B14F-4D97-AF65-F5344CB8AC3E}">
        <p14:creationId xmlns:p14="http://schemas.microsoft.com/office/powerpoint/2010/main" val="27857963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</a:t>
            </a:r>
          </a:p>
          <a:p>
            <a:pPr lvl="1"/>
            <a:r>
              <a:rPr lang="ko-KR" altLang="en-US" dirty="0"/>
              <a:t>기본 형식</a:t>
            </a:r>
            <a:endParaRPr lang="en-US" altLang="ko-KR" dirty="0"/>
          </a:p>
          <a:p>
            <a:pPr lvl="2"/>
            <a:r>
              <a:rPr lang="en-US" altLang="ko-KR" dirty="0"/>
              <a:t>INSERT [INTO]</a:t>
            </a:r>
            <a:r>
              <a:rPr lang="ko-KR" altLang="en-US" dirty="0"/>
              <a:t> 테이블</a:t>
            </a:r>
            <a:r>
              <a:rPr lang="en-US" altLang="ko-KR" dirty="0"/>
              <a:t>_</a:t>
            </a:r>
            <a:r>
              <a:rPr lang="ko-KR" altLang="en-US" dirty="0"/>
              <a:t>이름</a:t>
            </a:r>
            <a:r>
              <a:rPr lang="en-US" altLang="ko-KR" dirty="0"/>
              <a:t>[(</a:t>
            </a:r>
            <a:r>
              <a:rPr lang="ko-KR" altLang="en-US" dirty="0"/>
              <a:t>열</a:t>
            </a:r>
            <a:r>
              <a:rPr lang="en-US" altLang="ko-KR" dirty="0"/>
              <a:t>1, </a:t>
            </a:r>
            <a:r>
              <a:rPr lang="ko-KR" altLang="en-US" dirty="0"/>
              <a:t>열</a:t>
            </a:r>
            <a:r>
              <a:rPr lang="en-US" altLang="ko-KR" dirty="0"/>
              <a:t>2, …)] VALUES (</a:t>
            </a:r>
            <a:r>
              <a:rPr lang="ko-KR" altLang="en-US" dirty="0"/>
              <a:t>값</a:t>
            </a:r>
            <a:r>
              <a:rPr lang="en-US" altLang="ko-KR" dirty="0"/>
              <a:t>1, </a:t>
            </a:r>
            <a:r>
              <a:rPr lang="ko-KR" altLang="en-US" dirty="0"/>
              <a:t>값</a:t>
            </a:r>
            <a:r>
              <a:rPr lang="en-US" altLang="ko-KR" dirty="0"/>
              <a:t>2, …)</a:t>
            </a:r>
          </a:p>
          <a:p>
            <a:pPr lvl="3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테이블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_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‘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다음에 나오는 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은 생략 가능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3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을 생략할 경우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VALUES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다음에 나오는 값들의 순서 및 개수가 테이블이 정의된 열의 순서와 개수가 동일해야 함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3"/>
            <a:r>
              <a:rPr lang="ko-KR" altLang="en-US" dirty="0"/>
              <a:t>특정 열만 데이터를 입력하기 위해서는 </a:t>
            </a:r>
            <a:r>
              <a:rPr lang="en-US" altLang="ko-KR" dirty="0"/>
              <a:t>‘</a:t>
            </a:r>
            <a:r>
              <a:rPr lang="ko-KR" altLang="en-US" dirty="0"/>
              <a:t>테이블</a:t>
            </a:r>
            <a:r>
              <a:rPr lang="en-US" altLang="ko-KR" dirty="0"/>
              <a:t>_</a:t>
            </a:r>
            <a:r>
              <a:rPr lang="ko-KR" altLang="en-US" dirty="0"/>
              <a:t>이름</a:t>
            </a:r>
            <a:r>
              <a:rPr lang="en-US" altLang="ko-KR" dirty="0"/>
              <a:t>＇</a:t>
            </a:r>
            <a:r>
              <a:rPr lang="ko-KR" altLang="en-US" dirty="0"/>
              <a:t>뒤에 특정 열의 이름을 명기 해야함</a:t>
            </a:r>
            <a:endParaRPr lang="en-US" altLang="ko-KR" dirty="0"/>
          </a:p>
          <a:p>
            <a:pPr lvl="2"/>
            <a:r>
              <a:rPr lang="ko-KR" altLang="en-US" dirty="0"/>
              <a:t>활용 예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위 경우 </a:t>
            </a:r>
            <a:r>
              <a:rPr lang="en-US" altLang="ko-KR" dirty="0"/>
              <a:t>age </a:t>
            </a:r>
            <a:r>
              <a:rPr lang="ko-KR" altLang="en-US" dirty="0"/>
              <a:t>열에는 </a:t>
            </a:r>
            <a:r>
              <a:rPr lang="en-US" altLang="ko-KR" dirty="0"/>
              <a:t>NULL</a:t>
            </a:r>
            <a:r>
              <a:rPr lang="ko-KR" altLang="en-US" dirty="0"/>
              <a:t>이 입력됨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위 </a:t>
            </a:r>
            <a:r>
              <a:rPr lang="en-US" altLang="ko-KR" dirty="0"/>
              <a:t>SQL </a:t>
            </a:r>
            <a:r>
              <a:rPr lang="ko-KR" altLang="en-US" dirty="0"/>
              <a:t>문에 사용된 열 이름 순서와 값의 순서가 일치해야 함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165</a:t>
            </a:fld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F34F9D-3F9F-9863-9482-59D8227C1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167" y="2669164"/>
            <a:ext cx="6573167" cy="276264"/>
          </a:xfrm>
          <a:prstGeom prst="rect">
            <a:avLst/>
          </a:prstGeom>
        </p:spPr>
      </p:pic>
      <p:sp>
        <p:nvSpPr>
          <p:cNvPr id="11" name="설명선: 위쪽 화살표 10">
            <a:extLst>
              <a:ext uri="{FF2B5EF4-FFF2-40B4-BE49-F238E27FC236}">
                <a16:creationId xmlns:a16="http://schemas.microsoft.com/office/drawing/2014/main" id="{82D6D747-A69A-C261-0BEA-132028703CBF}"/>
              </a:ext>
            </a:extLst>
          </p:cNvPr>
          <p:cNvSpPr/>
          <p:nvPr/>
        </p:nvSpPr>
        <p:spPr>
          <a:xfrm>
            <a:off x="3120332" y="2937074"/>
            <a:ext cx="5616624" cy="380162"/>
          </a:xfrm>
          <a:prstGeom prst="upArrowCallou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특정 열만 데이터를 입력하기 위해서는 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‘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테이블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_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이름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’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맑은고딕"/>
              </a:rPr>
              <a:t> 뒤에 특정 열의 이름을 명기 해야함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56887F-A14B-3193-D448-E40818171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167" y="3800809"/>
            <a:ext cx="766869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519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</a:t>
            </a:r>
          </a:p>
          <a:p>
            <a:pPr lvl="1"/>
            <a:r>
              <a:rPr lang="ko-KR" altLang="en-US" dirty="0"/>
              <a:t>자동으로 증가하는 </a:t>
            </a:r>
            <a:r>
              <a:rPr lang="en-US" altLang="ko-KR" dirty="0"/>
              <a:t>AUTO_INCREMENT</a:t>
            </a:r>
          </a:p>
          <a:p>
            <a:pPr lvl="2"/>
            <a:r>
              <a:rPr lang="ko-KR" altLang="en-US" dirty="0"/>
              <a:t>테이블의 속성이 </a:t>
            </a:r>
            <a:r>
              <a:rPr lang="en-US" altLang="ko-KR" dirty="0"/>
              <a:t>AUTO_INCREMENT</a:t>
            </a:r>
            <a:r>
              <a:rPr lang="ko-KR" altLang="en-US" dirty="0"/>
              <a:t>로 설정되었다면 </a:t>
            </a:r>
            <a:r>
              <a:rPr lang="en-US" altLang="ko-KR" dirty="0"/>
              <a:t>INSERT </a:t>
            </a:r>
            <a:r>
              <a:rPr lang="ko-KR" altLang="en-US" dirty="0"/>
              <a:t>문에서는 해당 열이 없다고 생각하고 입력하면 됨</a:t>
            </a:r>
            <a:endParaRPr lang="en-US" altLang="ko-KR" dirty="0"/>
          </a:p>
          <a:p>
            <a:pPr lvl="2"/>
            <a:r>
              <a:rPr lang="en-US" altLang="ko-KR" dirty="0"/>
              <a:t>AUTO_INCREMENT</a:t>
            </a:r>
            <a:r>
              <a:rPr lang="ko-KR" altLang="en-US" dirty="0"/>
              <a:t>로 설정된 열은 </a:t>
            </a:r>
            <a:r>
              <a:rPr lang="en-US" altLang="ko-KR" dirty="0"/>
              <a:t>1</a:t>
            </a:r>
            <a:r>
              <a:rPr lang="ko-KR" altLang="en-US" dirty="0"/>
              <a:t>부터 하나씩 증가된 수가 자동으로 입력됨</a:t>
            </a:r>
            <a:endParaRPr lang="en-US" altLang="ko-KR" dirty="0"/>
          </a:p>
          <a:p>
            <a:pPr lvl="2"/>
            <a:r>
              <a:rPr lang="ko-KR" altLang="en-US" dirty="0"/>
              <a:t>특정 열을 </a:t>
            </a:r>
            <a:r>
              <a:rPr lang="en-US" altLang="ko-KR" dirty="0"/>
              <a:t>AUTO_INCREMENT</a:t>
            </a:r>
            <a:r>
              <a:rPr lang="ko-KR" altLang="en-US" dirty="0"/>
              <a:t>로 지정할 경우</a:t>
            </a:r>
            <a:endParaRPr lang="en-US" altLang="ko-KR" dirty="0"/>
          </a:p>
          <a:p>
            <a:pPr lvl="3"/>
            <a:r>
              <a:rPr lang="ko-KR" altLang="en-US" dirty="0"/>
              <a:t>꼭 </a:t>
            </a:r>
            <a:r>
              <a:rPr lang="en-US" altLang="ko-KR" dirty="0"/>
              <a:t>PRIMARY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 또는 </a:t>
            </a:r>
            <a:r>
              <a:rPr lang="en-US" altLang="ko-KR" dirty="0"/>
              <a:t>UNIQUE</a:t>
            </a:r>
            <a:r>
              <a:rPr lang="ko-KR" altLang="en-US" dirty="0"/>
              <a:t>로 지정해줘야 함 그리고 해당 열의 </a:t>
            </a:r>
            <a:r>
              <a:rPr lang="ko-KR" altLang="en-US" dirty="0" err="1"/>
              <a:t>테이터</a:t>
            </a:r>
            <a:r>
              <a:rPr lang="ko-KR" altLang="en-US" dirty="0"/>
              <a:t> 형은 </a:t>
            </a:r>
            <a:r>
              <a:rPr lang="ko-KR" altLang="en-US" dirty="0" err="1"/>
              <a:t>숫자형이어야</a:t>
            </a:r>
            <a:r>
              <a:rPr lang="ko-KR" altLang="en-US" dirty="0"/>
              <a:t> 함</a:t>
            </a:r>
            <a:endParaRPr lang="en-US" altLang="ko-KR" dirty="0"/>
          </a:p>
          <a:p>
            <a:pPr lvl="3"/>
            <a:r>
              <a:rPr lang="en-US" altLang="ko-KR" dirty="0"/>
              <a:t>INSERT </a:t>
            </a:r>
            <a:r>
              <a:rPr lang="ko-KR" altLang="en-US" dirty="0"/>
              <a:t>문에서 이 열의 값을 </a:t>
            </a:r>
            <a:r>
              <a:rPr lang="en-US" altLang="ko-KR" dirty="0"/>
              <a:t>NULL</a:t>
            </a:r>
            <a:r>
              <a:rPr lang="ko-KR" altLang="en-US" dirty="0"/>
              <a:t>로 지정하면 자동으로 값이 </a:t>
            </a:r>
            <a:r>
              <a:rPr lang="en-US" altLang="ko-KR" dirty="0"/>
              <a:t>1</a:t>
            </a:r>
            <a:r>
              <a:rPr lang="ko-KR" altLang="en-US" dirty="0"/>
              <a:t>씩 증가되어 입력됨</a:t>
            </a:r>
            <a:endParaRPr lang="en-US" altLang="ko-KR" dirty="0"/>
          </a:p>
          <a:p>
            <a:pPr lvl="2"/>
            <a:r>
              <a:rPr lang="ko-KR" altLang="en-US" dirty="0"/>
              <a:t>활용 예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166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97BAFE-0157-684C-94AC-D1EAFBA4E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3974557"/>
            <a:ext cx="1667108" cy="8478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041484-F76B-C5F1-E694-FDF3E5A51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612" y="3017161"/>
            <a:ext cx="5287113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363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</a:t>
            </a:r>
          </a:p>
          <a:p>
            <a:pPr lvl="1"/>
            <a:r>
              <a:rPr lang="ko-KR" altLang="en-US" dirty="0"/>
              <a:t>자동으로 증가하는 </a:t>
            </a:r>
            <a:r>
              <a:rPr lang="en-US" altLang="ko-KR" dirty="0"/>
              <a:t>AUTO_INCREMENT</a:t>
            </a:r>
          </a:p>
          <a:p>
            <a:pPr lvl="2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테이블의 속성이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AUTO_INCREMENT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로 설정되었다면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INSERT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문에서는 해당 열이 없다고 생각하고 입력하면 됨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AUTO_INCREMENT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로 설정된 열은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부터 하나씩 증가된 수가 자동으로 입력됨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특정 열을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AUTO_INCREMENT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로 지정할 경우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3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꼭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PRIMARY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KEY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또는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UNIQUE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로 지정해줘야 함 그리고 해당 열의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테이터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형은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숫자형이어야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함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3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INSERT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문에서 이 열의 값을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NULL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로 지정하면 자동으로 값이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씩 증가되어 입력됨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altLang="ko-KR" dirty="0"/>
              <a:t>AUTO_INCREMENT </a:t>
            </a:r>
            <a:r>
              <a:rPr lang="ko-KR" altLang="en-US" dirty="0"/>
              <a:t>설정으로 인해 자동 증가된 숫자 확인</a:t>
            </a:r>
            <a:r>
              <a:rPr lang="en-US" altLang="ko-KR" dirty="0"/>
              <a:t>, SELECT </a:t>
            </a:r>
            <a:r>
              <a:rPr lang="en-US" altLang="ko-KR" dirty="0" err="1"/>
              <a:t>last_insert_id</a:t>
            </a:r>
            <a:r>
              <a:rPr lang="en-US" altLang="ko-KR" dirty="0"/>
              <a:t>( 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AUTO_INCREMENT </a:t>
            </a:r>
            <a:r>
              <a:rPr lang="ko-KR" altLang="en-US" dirty="0"/>
              <a:t>설정으로 인해 자동 증가되는 숫자의 시작 값을 변경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167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DD9C9C-1ACE-5E29-1977-4271F699C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160" y="3062514"/>
            <a:ext cx="2838846" cy="2095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BCC199-CB02-CAFA-F721-93C914C50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60" y="3429000"/>
            <a:ext cx="1343212" cy="3905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C75405-C52A-5624-D0F8-68BD402B4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584" y="4398479"/>
            <a:ext cx="5210902" cy="7621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C42D209-115F-E2E0-2941-659405CA9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2184" y="4293096"/>
            <a:ext cx="1676634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8282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</a:t>
            </a:r>
          </a:p>
          <a:p>
            <a:pPr lvl="1"/>
            <a:r>
              <a:rPr lang="ko-KR" altLang="en-US" dirty="0"/>
              <a:t>자동으로 증가하는 </a:t>
            </a:r>
            <a:r>
              <a:rPr lang="en-US" altLang="ko-KR" dirty="0"/>
              <a:t>AUTO_INCREMENT</a:t>
            </a:r>
          </a:p>
          <a:p>
            <a:pPr lvl="2"/>
            <a:r>
              <a:rPr lang="en-US" altLang="ko-KR" dirty="0"/>
              <a:t>AUTO_INCREMENT </a:t>
            </a:r>
            <a:r>
              <a:rPr lang="ko-KR" altLang="en-US" dirty="0"/>
              <a:t>설정으로 인해 자동 증가되는 숫자의 시작 값을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AUTO_INCREMENT </a:t>
            </a:r>
            <a:r>
              <a:rPr lang="ko-KR" altLang="en-US" dirty="0"/>
              <a:t>설정에서 증가치</a:t>
            </a:r>
            <a:r>
              <a:rPr lang="en-US" altLang="ko-KR" dirty="0"/>
              <a:t>(</a:t>
            </a:r>
            <a:r>
              <a:rPr lang="ko-KR" altLang="en-US" dirty="0"/>
              <a:t>증가 스텝</a:t>
            </a:r>
            <a:r>
              <a:rPr lang="en-US" altLang="ko-KR" dirty="0"/>
              <a:t>)</a:t>
            </a:r>
            <a:r>
              <a:rPr lang="ko-KR" altLang="en-US" dirty="0"/>
              <a:t>을 변경하기 위해 </a:t>
            </a:r>
            <a:r>
              <a:rPr lang="en-US" altLang="ko-KR" dirty="0"/>
              <a:t>‘</a:t>
            </a:r>
            <a:r>
              <a:rPr lang="ko-KR" altLang="en-US" dirty="0"/>
              <a:t>서버 변수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B050"/>
                </a:solidFill>
              </a:rPr>
              <a:t>@@auto_increment_increment</a:t>
            </a:r>
            <a:r>
              <a:rPr lang="en-US" altLang="ko-KR" dirty="0"/>
              <a:t>)’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168</a:t>
            </a:fld>
            <a:endParaRPr 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C75405-C52A-5624-D0F8-68BD402B4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1650750"/>
            <a:ext cx="5210902" cy="7621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C42D209-115F-E2E0-2941-659405CA9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264" y="1435725"/>
            <a:ext cx="1676634" cy="10478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9A13AF-935C-E05D-68F6-918F25DCB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576" y="2818766"/>
            <a:ext cx="5258534" cy="33532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63CF13-4504-82BA-D581-E0091E406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264" y="4988827"/>
            <a:ext cx="1714739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375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</a:t>
            </a:r>
          </a:p>
          <a:p>
            <a:pPr lvl="1"/>
            <a:r>
              <a:rPr lang="ko-KR" altLang="en-US" dirty="0"/>
              <a:t>대량의 데이터 테이블 생성</a:t>
            </a:r>
            <a:endParaRPr lang="en-US" altLang="ko-KR" dirty="0"/>
          </a:p>
          <a:p>
            <a:pPr lvl="2"/>
            <a:r>
              <a:rPr lang="ko-KR" altLang="en-US" dirty="0"/>
              <a:t>직접 타입해서 입력</a:t>
            </a:r>
            <a:r>
              <a:rPr lang="en-US" altLang="ko-KR" dirty="0"/>
              <a:t>? INSERT </a:t>
            </a:r>
            <a:r>
              <a:rPr lang="ko-KR" altLang="en-US" dirty="0"/>
              <a:t>문을 샘플 수 만큼 수행</a:t>
            </a:r>
            <a:r>
              <a:rPr lang="en-US" altLang="ko-KR" dirty="0"/>
              <a:t>? Oh~</a:t>
            </a:r>
            <a:r>
              <a:rPr lang="ko-KR" altLang="en-US" dirty="0"/>
              <a:t> </a:t>
            </a:r>
            <a:r>
              <a:rPr lang="en-US" altLang="ko-KR" dirty="0"/>
              <a:t>NO!</a:t>
            </a:r>
          </a:p>
          <a:p>
            <a:pPr lvl="2"/>
            <a:r>
              <a:rPr lang="en-US" altLang="ko-KR" dirty="0">
                <a:solidFill>
                  <a:srgbClr val="00B050"/>
                </a:solidFill>
              </a:rPr>
              <a:t>INSERT INTO … SELECT </a:t>
            </a:r>
            <a:r>
              <a:rPr lang="ko-KR" altLang="en-US" dirty="0"/>
              <a:t>형태의 구문을 사용</a:t>
            </a:r>
            <a:endParaRPr lang="en-US" altLang="ko-KR" dirty="0"/>
          </a:p>
          <a:p>
            <a:pPr lvl="3"/>
            <a:r>
              <a:rPr lang="ko-KR" altLang="en-US" dirty="0"/>
              <a:t>기본 형식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dirty="0"/>
              <a:t>INSERT INTO </a:t>
            </a:r>
            <a:r>
              <a:rPr lang="ko-KR" altLang="en-US" dirty="0"/>
              <a:t>테이블</a:t>
            </a:r>
            <a:r>
              <a:rPr lang="en-US" altLang="ko-KR" dirty="0"/>
              <a:t>_</a:t>
            </a:r>
            <a:r>
              <a:rPr lang="ko-KR" altLang="en-US" dirty="0"/>
              <a:t>이름</a:t>
            </a:r>
            <a:r>
              <a:rPr lang="en-US" altLang="ko-KR" dirty="0"/>
              <a:t>(</a:t>
            </a:r>
            <a:r>
              <a:rPr lang="ko-KR" altLang="en-US" dirty="0"/>
              <a:t>열</a:t>
            </a:r>
            <a:r>
              <a:rPr lang="en-US" altLang="ko-KR" dirty="0"/>
              <a:t>1, </a:t>
            </a:r>
            <a:r>
              <a:rPr lang="ko-KR" altLang="en-US" dirty="0"/>
              <a:t>열</a:t>
            </a:r>
            <a:r>
              <a:rPr lang="en-US" altLang="ko-KR" dirty="0"/>
              <a:t>2, …)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2"/>
            <a:r>
              <a:rPr lang="ko-KR" altLang="en-US" dirty="0"/>
              <a:t>활용 예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Output : 300024 row(s) affected Records: 300024 Duplicates:0 Warnings: 0</a:t>
            </a:r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169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6E2BF1-9DCA-9B55-B890-4CE6A95FD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2474329"/>
            <a:ext cx="4629796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70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2.2 MySQL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Authentication Method</a:t>
            </a:r>
          </a:p>
          <a:p>
            <a:pPr lvl="2"/>
            <a:r>
              <a:rPr lang="en-US" altLang="ko-KR" dirty="0"/>
              <a:t>“Use Strong Password Encryption for Authentication (RECOMMENDED)”</a:t>
            </a:r>
            <a:r>
              <a:rPr lang="ko-KR" altLang="en-US" dirty="0"/>
              <a:t>가 선택된 것을 확인</a:t>
            </a:r>
            <a:endParaRPr lang="en-US" altLang="ko-KR" dirty="0"/>
          </a:p>
          <a:p>
            <a:pPr lvl="2"/>
            <a:r>
              <a:rPr lang="en-US" altLang="ko-KR" dirty="0"/>
              <a:t>Next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17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424" y="1988840"/>
            <a:ext cx="5240655" cy="3953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번개 6"/>
          <p:cNvSpPr/>
          <p:nvPr/>
        </p:nvSpPr>
        <p:spPr>
          <a:xfrm>
            <a:off x="7320136" y="5517232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1969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</a:t>
            </a:r>
          </a:p>
          <a:p>
            <a:pPr lvl="1"/>
            <a:r>
              <a:rPr lang="ko-KR" altLang="en-US" dirty="0"/>
              <a:t>조건부 데이터 입력</a:t>
            </a:r>
            <a:r>
              <a:rPr lang="en-US" altLang="ko-KR" dirty="0"/>
              <a:t>, </a:t>
            </a:r>
            <a:r>
              <a:rPr lang="ko-KR" altLang="en-US" dirty="0"/>
              <a:t>변경</a:t>
            </a:r>
            <a:endParaRPr lang="en-US" altLang="ko-KR" dirty="0"/>
          </a:p>
          <a:p>
            <a:pPr lvl="2"/>
            <a:r>
              <a:rPr lang="en-US" altLang="ko-KR" dirty="0"/>
              <a:t>INSERT</a:t>
            </a:r>
            <a:r>
              <a:rPr lang="ko-KR" altLang="en-US" dirty="0"/>
              <a:t>는 행 데이터를 입력</a:t>
            </a:r>
            <a:endParaRPr lang="en-US" altLang="ko-KR" dirty="0"/>
          </a:p>
          <a:p>
            <a:pPr lvl="3"/>
            <a:r>
              <a:rPr lang="en-US" altLang="ko-KR" dirty="0"/>
              <a:t>PRIMARY KEY</a:t>
            </a:r>
            <a:r>
              <a:rPr lang="ko-KR" altLang="en-US" dirty="0"/>
              <a:t>가 중복되는 데이터를 입력</a:t>
            </a:r>
            <a:r>
              <a:rPr lang="en-US" altLang="ko-KR" dirty="0"/>
              <a:t>(INSERT)</a:t>
            </a:r>
            <a:r>
              <a:rPr lang="ko-KR" altLang="en-US" dirty="0"/>
              <a:t>하면</a:t>
            </a:r>
            <a:r>
              <a:rPr lang="en-US" altLang="ko-KR" dirty="0"/>
              <a:t>? </a:t>
            </a:r>
            <a:r>
              <a:rPr lang="ko-KR" altLang="en-US" dirty="0"/>
              <a:t>오류 발생하면서 입력되지 않음</a:t>
            </a:r>
            <a:endParaRPr lang="en-US" altLang="ko-KR" dirty="0"/>
          </a:p>
          <a:p>
            <a:pPr lvl="3"/>
            <a:r>
              <a:rPr lang="ko-KR" altLang="en-US" dirty="0"/>
              <a:t>한 </a:t>
            </a:r>
            <a:r>
              <a:rPr lang="ko-KR" altLang="en-US" dirty="0" err="1"/>
              <a:t>껀의</a:t>
            </a:r>
            <a:r>
              <a:rPr lang="ko-KR" altLang="en-US" dirty="0"/>
              <a:t> 오류 때문에 그 다음 입력</a:t>
            </a:r>
            <a:r>
              <a:rPr lang="en-US" altLang="ko-KR" dirty="0"/>
              <a:t>(INSERT) </a:t>
            </a:r>
            <a:r>
              <a:rPr lang="ko-KR" altLang="en-US" dirty="0"/>
              <a:t>동작이 중단됨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오류가 발생해도 다음으로</a:t>
            </a:r>
            <a:r>
              <a:rPr lang="en-US" altLang="ko-KR" dirty="0"/>
              <a:t> </a:t>
            </a:r>
            <a:r>
              <a:rPr lang="ko-KR" altLang="en-US" dirty="0"/>
              <a:t>계속 진행하는 방법이 필요</a:t>
            </a:r>
            <a:endParaRPr lang="en-US" altLang="ko-KR" dirty="0"/>
          </a:p>
          <a:p>
            <a:pPr lvl="1"/>
            <a:r>
              <a:rPr lang="ko-KR" altLang="en-US" dirty="0"/>
              <a:t>실습 단계 </a:t>
            </a:r>
            <a:r>
              <a:rPr lang="en-US" altLang="ko-KR" dirty="0"/>
              <a:t>1. </a:t>
            </a:r>
          </a:p>
          <a:p>
            <a:pPr marL="57448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170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2852936"/>
            <a:ext cx="6058746" cy="22005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344" y="3500726"/>
            <a:ext cx="1600423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8273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</a:t>
            </a:r>
          </a:p>
          <a:p>
            <a:pPr lvl="1"/>
            <a:r>
              <a:rPr lang="ko-KR" altLang="en-US" dirty="0"/>
              <a:t>조건부 데이터 입력</a:t>
            </a:r>
            <a:r>
              <a:rPr lang="en-US" altLang="ko-KR" dirty="0"/>
              <a:t>, </a:t>
            </a:r>
            <a:r>
              <a:rPr lang="ko-KR" altLang="en-US" dirty="0"/>
              <a:t>변경</a:t>
            </a:r>
            <a:endParaRPr lang="en-US" altLang="ko-KR" dirty="0"/>
          </a:p>
          <a:p>
            <a:pPr lvl="2"/>
            <a:r>
              <a:rPr lang="en-US" altLang="ko-KR" dirty="0"/>
              <a:t>INSERT</a:t>
            </a:r>
            <a:r>
              <a:rPr lang="ko-KR" altLang="en-US" dirty="0"/>
              <a:t>는 행 데이터를 입력</a:t>
            </a:r>
            <a:endParaRPr lang="en-US" altLang="ko-KR" dirty="0"/>
          </a:p>
          <a:p>
            <a:pPr lvl="3"/>
            <a:r>
              <a:rPr lang="en-US" altLang="ko-KR" dirty="0"/>
              <a:t>PRIMARY KEY</a:t>
            </a:r>
            <a:r>
              <a:rPr lang="ko-KR" altLang="en-US" dirty="0"/>
              <a:t>가 중복되는 데이터를 입력</a:t>
            </a:r>
            <a:r>
              <a:rPr lang="en-US" altLang="ko-KR" dirty="0"/>
              <a:t>(INSERT)</a:t>
            </a:r>
            <a:r>
              <a:rPr lang="ko-KR" altLang="en-US" dirty="0"/>
              <a:t>하면</a:t>
            </a:r>
            <a:r>
              <a:rPr lang="en-US" altLang="ko-KR" dirty="0"/>
              <a:t>? </a:t>
            </a:r>
            <a:r>
              <a:rPr lang="ko-KR" altLang="en-US" dirty="0"/>
              <a:t>오류 발생하면서 입력되지 않음</a:t>
            </a:r>
            <a:endParaRPr lang="en-US" altLang="ko-KR" dirty="0"/>
          </a:p>
          <a:p>
            <a:pPr lvl="3"/>
            <a:r>
              <a:rPr lang="ko-KR" altLang="en-US" dirty="0"/>
              <a:t>한 </a:t>
            </a:r>
            <a:r>
              <a:rPr lang="ko-KR" altLang="en-US" dirty="0" err="1"/>
              <a:t>껀의</a:t>
            </a:r>
            <a:r>
              <a:rPr lang="ko-KR" altLang="en-US" dirty="0"/>
              <a:t> 오류 때문에 그 다음 입력</a:t>
            </a:r>
            <a:r>
              <a:rPr lang="en-US" altLang="ko-KR" dirty="0"/>
              <a:t>(INSERT) </a:t>
            </a:r>
            <a:r>
              <a:rPr lang="ko-KR" altLang="en-US" dirty="0"/>
              <a:t>동작이 중단됨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오류가 발생해도 다음으로</a:t>
            </a:r>
            <a:r>
              <a:rPr lang="en-US" altLang="ko-KR" dirty="0"/>
              <a:t> </a:t>
            </a:r>
            <a:r>
              <a:rPr lang="ko-KR" altLang="en-US" dirty="0"/>
              <a:t>계속 진행하는 방법이 필요</a:t>
            </a:r>
            <a:endParaRPr lang="en-US" altLang="ko-KR" dirty="0"/>
          </a:p>
          <a:p>
            <a:pPr lvl="1"/>
            <a:r>
              <a:rPr lang="ko-KR" altLang="en-US" dirty="0"/>
              <a:t>실습 단계 </a:t>
            </a:r>
            <a:r>
              <a:rPr lang="en-US" altLang="ko-KR" dirty="0"/>
              <a:t>2.  (</a:t>
            </a:r>
            <a:r>
              <a:rPr lang="ko-KR" altLang="en-US" dirty="0"/>
              <a:t>인위적으로</a:t>
            </a:r>
            <a:r>
              <a:rPr lang="en-US" altLang="ko-KR" dirty="0"/>
              <a:t>) </a:t>
            </a:r>
            <a:r>
              <a:rPr lang="ko-KR" altLang="en-US" dirty="0"/>
              <a:t>오류 발생시킴</a:t>
            </a:r>
            <a:endParaRPr lang="en-US" altLang="ko-KR" dirty="0"/>
          </a:p>
          <a:p>
            <a:pPr lvl="2"/>
            <a:r>
              <a:rPr lang="en-US" altLang="ko-KR" dirty="0"/>
              <a:t> PRIMARY KEY </a:t>
            </a:r>
            <a:r>
              <a:rPr lang="ko-KR" altLang="en-US" dirty="0"/>
              <a:t>중복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Error Code: 1062. Duplicate entry ‘BBK’ for key “PRIMARY”</a:t>
            </a:r>
          </a:p>
          <a:p>
            <a:pPr lvl="2"/>
            <a:r>
              <a:rPr lang="ko-KR" altLang="en-US" dirty="0"/>
              <a:t>에러가 발생하여 더 이상 </a:t>
            </a:r>
            <a:r>
              <a:rPr lang="en-US" altLang="ko-KR" dirty="0"/>
              <a:t>SQL </a:t>
            </a:r>
            <a:r>
              <a:rPr lang="ko-KR" altLang="en-US" dirty="0"/>
              <a:t>문이 진행되지 못하고 멈췄음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 err="1"/>
              <a:t>membertbl</a:t>
            </a:r>
            <a:r>
              <a:rPr lang="ko-KR" altLang="en-US" dirty="0"/>
              <a:t>에 변화 없음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171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3140968"/>
            <a:ext cx="5963482" cy="1095528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1862409" y="3177912"/>
            <a:ext cx="288032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036" y="4077072"/>
            <a:ext cx="1600423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7274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</a:t>
            </a:r>
          </a:p>
          <a:p>
            <a:pPr lvl="1"/>
            <a:r>
              <a:rPr lang="ko-KR" altLang="en-US" dirty="0"/>
              <a:t>조건부 데이터 입력</a:t>
            </a:r>
            <a:r>
              <a:rPr lang="en-US" altLang="ko-KR" dirty="0"/>
              <a:t>, </a:t>
            </a:r>
            <a:r>
              <a:rPr lang="ko-KR" altLang="en-US" dirty="0"/>
              <a:t>변경</a:t>
            </a:r>
            <a:endParaRPr lang="en-US" altLang="ko-KR" dirty="0"/>
          </a:p>
          <a:p>
            <a:pPr lvl="2"/>
            <a:r>
              <a:rPr lang="en-US" altLang="ko-KR" dirty="0"/>
              <a:t>INSERT</a:t>
            </a:r>
            <a:r>
              <a:rPr lang="ko-KR" altLang="en-US" dirty="0"/>
              <a:t>는 행 데이터를 입력</a:t>
            </a:r>
            <a:endParaRPr lang="en-US" altLang="ko-KR" dirty="0"/>
          </a:p>
          <a:p>
            <a:pPr lvl="3"/>
            <a:r>
              <a:rPr lang="en-US" altLang="ko-KR" dirty="0"/>
              <a:t>PRIMARY KEY</a:t>
            </a:r>
            <a:r>
              <a:rPr lang="ko-KR" altLang="en-US" dirty="0"/>
              <a:t>가 중복되는 데이터를 입력</a:t>
            </a:r>
            <a:r>
              <a:rPr lang="en-US" altLang="ko-KR" dirty="0"/>
              <a:t>(INSERT)</a:t>
            </a:r>
            <a:r>
              <a:rPr lang="ko-KR" altLang="en-US" dirty="0"/>
              <a:t>하면</a:t>
            </a:r>
            <a:r>
              <a:rPr lang="en-US" altLang="ko-KR" dirty="0"/>
              <a:t>? </a:t>
            </a:r>
            <a:r>
              <a:rPr lang="ko-KR" altLang="en-US" dirty="0"/>
              <a:t>오류 발생하면서 입력되지 않음</a:t>
            </a:r>
            <a:endParaRPr lang="en-US" altLang="ko-KR" dirty="0"/>
          </a:p>
          <a:p>
            <a:pPr lvl="3"/>
            <a:r>
              <a:rPr lang="ko-KR" altLang="en-US" dirty="0"/>
              <a:t>한 </a:t>
            </a:r>
            <a:r>
              <a:rPr lang="ko-KR" altLang="en-US" dirty="0" err="1"/>
              <a:t>껀의</a:t>
            </a:r>
            <a:r>
              <a:rPr lang="ko-KR" altLang="en-US" dirty="0"/>
              <a:t> 오류 때문에 그 다음 입력</a:t>
            </a:r>
            <a:r>
              <a:rPr lang="en-US" altLang="ko-KR" dirty="0"/>
              <a:t>(INSERT) </a:t>
            </a:r>
            <a:r>
              <a:rPr lang="ko-KR" altLang="en-US" dirty="0"/>
              <a:t>동작이 중단됨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오류가 발생해도 다음으로</a:t>
            </a:r>
            <a:r>
              <a:rPr lang="en-US" altLang="ko-KR" dirty="0"/>
              <a:t> </a:t>
            </a:r>
            <a:r>
              <a:rPr lang="ko-KR" altLang="en-US" dirty="0"/>
              <a:t>계속 진행하는 방법이 필요</a:t>
            </a:r>
            <a:endParaRPr lang="en-US" altLang="ko-KR" dirty="0"/>
          </a:p>
          <a:p>
            <a:pPr lvl="1"/>
            <a:r>
              <a:rPr lang="ko-KR" altLang="en-US" dirty="0"/>
              <a:t>실습 단계 </a:t>
            </a:r>
            <a:r>
              <a:rPr lang="en-US" altLang="ko-KR" dirty="0"/>
              <a:t>3.  </a:t>
            </a:r>
            <a:r>
              <a:rPr lang="ko-KR" altLang="en-US" dirty="0"/>
              <a:t>코드 수정 </a:t>
            </a:r>
            <a:r>
              <a:rPr lang="en-US" altLang="ko-KR" dirty="0">
                <a:sym typeface="Wingdings" panose="05000000000000000000" pitchFamily="2" charset="2"/>
              </a:rPr>
              <a:t> INSERT INTO  INSERT IGNORE INTO</a:t>
            </a:r>
            <a:endParaRPr lang="en-US" altLang="ko-KR" dirty="0"/>
          </a:p>
          <a:p>
            <a:pPr lvl="2"/>
            <a:r>
              <a:rPr lang="en-US" altLang="ko-KR" dirty="0"/>
              <a:t> PRIMARY KEY </a:t>
            </a:r>
            <a:r>
              <a:rPr lang="ko-KR" altLang="en-US" dirty="0"/>
              <a:t>중복으로</a:t>
            </a:r>
            <a:r>
              <a:rPr lang="en-US" altLang="ko-KR" dirty="0"/>
              <a:t> </a:t>
            </a:r>
            <a:r>
              <a:rPr lang="ko-KR" altLang="en-US" dirty="0"/>
              <a:t>해당 </a:t>
            </a:r>
            <a:r>
              <a:rPr lang="en-US" altLang="ko-KR" dirty="0"/>
              <a:t>SQL</a:t>
            </a:r>
            <a:r>
              <a:rPr lang="ko-KR" altLang="en-US" dirty="0"/>
              <a:t>문은 경고만 출력하고 다음으로 진행됨</a:t>
            </a:r>
            <a:endParaRPr lang="en-US" altLang="ko-KR" dirty="0"/>
          </a:p>
          <a:p>
            <a:pPr lvl="3"/>
            <a:r>
              <a:rPr lang="ko-KR" altLang="en-US" dirty="0"/>
              <a:t>기존 데이터를 수정하지 않음</a:t>
            </a:r>
            <a:r>
              <a:rPr lang="en-US" altLang="ko-KR" dirty="0"/>
              <a:t>. </a:t>
            </a:r>
            <a:r>
              <a:rPr lang="ko-KR" altLang="en-US" dirty="0"/>
              <a:t>실행이 종료되지 않고 다음 </a:t>
            </a:r>
            <a:r>
              <a:rPr lang="en-US" altLang="ko-KR" dirty="0"/>
              <a:t>SQL </a:t>
            </a:r>
            <a:r>
              <a:rPr lang="ko-KR" altLang="en-US" dirty="0"/>
              <a:t>문으로 넘어감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172</a:t>
            </a:fld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80" y="3342705"/>
            <a:ext cx="1600423" cy="12384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4" y="3507541"/>
            <a:ext cx="6268325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1530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</a:t>
            </a:r>
          </a:p>
          <a:p>
            <a:pPr lvl="1"/>
            <a:r>
              <a:rPr lang="ko-KR" altLang="en-US" dirty="0"/>
              <a:t>실습 단계 </a:t>
            </a:r>
            <a:r>
              <a:rPr lang="en-US" altLang="ko-KR" dirty="0"/>
              <a:t>4.  </a:t>
            </a:r>
          </a:p>
          <a:p>
            <a:pPr lvl="2"/>
            <a:r>
              <a:rPr lang="en-US" altLang="ko-KR" dirty="0"/>
              <a:t> PRIMARY KEY </a:t>
            </a:r>
            <a:r>
              <a:rPr lang="ko-KR" altLang="en-US" dirty="0"/>
              <a:t>중복되면 새로운 값으로 수정되도록 </a:t>
            </a:r>
            <a:r>
              <a:rPr lang="en-US" altLang="ko-KR" dirty="0"/>
              <a:t>SQL</a:t>
            </a:r>
            <a:r>
              <a:rPr lang="ko-KR" altLang="en-US" dirty="0"/>
              <a:t>문 작성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173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1697779"/>
            <a:ext cx="5973009" cy="13336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1565746"/>
            <a:ext cx="1571844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3528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</a:t>
            </a:r>
          </a:p>
          <a:p>
            <a:pPr lvl="1"/>
            <a:r>
              <a:rPr lang="ko-KR" altLang="en-US" dirty="0"/>
              <a:t>대량의 데이터 테이블 생성</a:t>
            </a:r>
            <a:endParaRPr lang="en-US" altLang="ko-KR" dirty="0"/>
          </a:p>
          <a:p>
            <a:pPr lvl="2"/>
            <a:r>
              <a:rPr lang="ko-KR" altLang="en-US" dirty="0"/>
              <a:t>직접 타입해서 입력</a:t>
            </a:r>
            <a:r>
              <a:rPr lang="en-US" altLang="ko-KR" dirty="0"/>
              <a:t>? INSERT </a:t>
            </a:r>
            <a:r>
              <a:rPr lang="ko-KR" altLang="en-US" dirty="0"/>
              <a:t>문을 샘플 수 만큼 수행</a:t>
            </a:r>
            <a:r>
              <a:rPr lang="en-US" altLang="ko-KR" dirty="0"/>
              <a:t>? Oh~</a:t>
            </a:r>
            <a:r>
              <a:rPr lang="ko-KR" altLang="en-US" dirty="0"/>
              <a:t> </a:t>
            </a:r>
            <a:r>
              <a:rPr lang="en-US" altLang="ko-KR" dirty="0"/>
              <a:t>NO!</a:t>
            </a:r>
          </a:p>
          <a:p>
            <a:pPr lvl="2"/>
            <a:r>
              <a:rPr lang="en-US" altLang="ko-KR" dirty="0">
                <a:solidFill>
                  <a:srgbClr val="00B050"/>
                </a:solidFill>
              </a:rPr>
              <a:t>CREATE TABLE … SELECT</a:t>
            </a:r>
            <a:r>
              <a:rPr lang="en-US" altLang="ko-KR" dirty="0"/>
              <a:t> </a:t>
            </a:r>
            <a:r>
              <a:rPr lang="ko-KR" altLang="en-US" dirty="0"/>
              <a:t>형태의 구문을 사용</a:t>
            </a:r>
            <a:endParaRPr lang="en-US" altLang="ko-KR" dirty="0"/>
          </a:p>
          <a:p>
            <a:pPr lvl="2"/>
            <a:r>
              <a:rPr lang="ko-KR" altLang="en-US" dirty="0"/>
              <a:t>활용 예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Output : 300024 row(s) affected Records: 300024 Duplicates:0 Warnings: 0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위 내용은 이전에 </a:t>
            </a:r>
            <a:r>
              <a:rPr lang="en-US" altLang="ko-KR" dirty="0"/>
              <a:t>“</a:t>
            </a:r>
            <a:r>
              <a:rPr lang="ko-KR" altLang="en-US" dirty="0"/>
              <a:t>테이블 복사</a:t>
            </a:r>
            <a:r>
              <a:rPr lang="en-US" altLang="ko-KR" dirty="0"/>
              <a:t>“</a:t>
            </a:r>
            <a:r>
              <a:rPr lang="ko-KR" altLang="en-US" dirty="0"/>
              <a:t>을 이야기할 때 언급되었던 내용입니다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174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A39EC8-49C9-09BF-1603-FABAA4F2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561" y="2348880"/>
            <a:ext cx="7554379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6731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데이터를 수정 </a:t>
            </a:r>
            <a:r>
              <a:rPr lang="en-US" altLang="ko-KR" dirty="0"/>
              <a:t>: UPDATE</a:t>
            </a:r>
          </a:p>
          <a:p>
            <a:pPr lvl="2"/>
            <a:r>
              <a:rPr lang="ko-KR" altLang="en-US" dirty="0"/>
              <a:t>기존에 입력된 값을 변경하기 위해서 </a:t>
            </a:r>
            <a:r>
              <a:rPr lang="en-US" altLang="ko-KR" dirty="0"/>
              <a:t>UPDATE </a:t>
            </a:r>
            <a:r>
              <a:rPr lang="ko-KR" altLang="en-US" dirty="0"/>
              <a:t>문을 사용</a:t>
            </a:r>
            <a:endParaRPr lang="en-US" altLang="ko-KR" dirty="0"/>
          </a:p>
          <a:p>
            <a:pPr lvl="1"/>
            <a:r>
              <a:rPr lang="ko-KR" altLang="en-US" dirty="0"/>
              <a:t>기본 형식</a:t>
            </a:r>
            <a:endParaRPr lang="en-US" altLang="ko-KR" dirty="0"/>
          </a:p>
          <a:p>
            <a:pPr lvl="2"/>
            <a:r>
              <a:rPr lang="en-US" altLang="ko-KR" dirty="0"/>
              <a:t>UPDATE </a:t>
            </a:r>
            <a:r>
              <a:rPr lang="ko-KR" altLang="en-US" dirty="0"/>
              <a:t>테이블</a:t>
            </a:r>
            <a:r>
              <a:rPr lang="en-US" altLang="ko-KR" dirty="0"/>
              <a:t>_</a:t>
            </a:r>
            <a:r>
              <a:rPr lang="ko-KR" altLang="en-US" dirty="0"/>
              <a:t>이름 </a:t>
            </a:r>
            <a:r>
              <a:rPr lang="en-US" altLang="ko-KR" dirty="0"/>
              <a:t>SET </a:t>
            </a:r>
            <a:r>
              <a:rPr lang="ko-KR" altLang="en-US" dirty="0"/>
              <a:t>열</a:t>
            </a:r>
            <a:r>
              <a:rPr lang="en-US" altLang="ko-KR" dirty="0"/>
              <a:t>1=</a:t>
            </a:r>
            <a:r>
              <a:rPr lang="ko-KR" altLang="en-US" dirty="0"/>
              <a:t>값</a:t>
            </a:r>
            <a:r>
              <a:rPr lang="en-US" altLang="ko-KR" dirty="0"/>
              <a:t>1, </a:t>
            </a:r>
            <a:r>
              <a:rPr lang="ko-KR" altLang="en-US" dirty="0"/>
              <a:t>열</a:t>
            </a:r>
            <a:r>
              <a:rPr lang="en-US" altLang="ko-KR" dirty="0"/>
              <a:t>2=</a:t>
            </a:r>
            <a:r>
              <a:rPr lang="ko-KR" altLang="en-US" dirty="0"/>
              <a:t>값</a:t>
            </a:r>
            <a:r>
              <a:rPr lang="en-US" altLang="ko-KR" dirty="0"/>
              <a:t>2, … WHERE </a:t>
            </a:r>
            <a:r>
              <a:rPr lang="ko-KR" altLang="en-US" dirty="0"/>
              <a:t>조건</a:t>
            </a:r>
            <a:r>
              <a:rPr lang="en-US" altLang="ko-KR" dirty="0"/>
              <a:t>;</a:t>
            </a:r>
          </a:p>
          <a:p>
            <a:pPr lvl="3"/>
            <a:r>
              <a:rPr lang="en-US" altLang="ko-KR" dirty="0"/>
              <a:t>WHRER </a:t>
            </a:r>
            <a:r>
              <a:rPr lang="ko-KR" altLang="en-US" dirty="0"/>
              <a:t>절은 생략 가능</a:t>
            </a:r>
            <a:r>
              <a:rPr lang="en-US" altLang="ko-KR" dirty="0"/>
              <a:t>. WHRER </a:t>
            </a:r>
            <a:r>
              <a:rPr lang="ko-KR" altLang="en-US" dirty="0"/>
              <a:t>절 유무에 따라 의미가 완전히 달라짐</a:t>
            </a:r>
            <a:endParaRPr lang="en-US" altLang="ko-KR" dirty="0"/>
          </a:p>
          <a:p>
            <a:pPr lvl="1"/>
            <a:r>
              <a:rPr lang="ko-KR" altLang="en-US" dirty="0"/>
              <a:t>활용 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r>
              <a:rPr lang="en-US" altLang="ko-KR" dirty="0"/>
              <a:t>251</a:t>
            </a:r>
            <a:r>
              <a:rPr lang="ko-KR" altLang="en-US" dirty="0"/>
              <a:t>건 발생</a:t>
            </a:r>
            <a:endParaRPr lang="en-US" altLang="ko-KR" dirty="0"/>
          </a:p>
          <a:p>
            <a:pPr lvl="2"/>
            <a:r>
              <a:rPr lang="ko-KR" altLang="en-US" dirty="0"/>
              <a:t>위 </a:t>
            </a:r>
            <a:r>
              <a:rPr lang="en-US" altLang="ko-KR" dirty="0"/>
              <a:t>SQL </a:t>
            </a:r>
            <a:r>
              <a:rPr lang="ko-KR" altLang="en-US" dirty="0"/>
              <a:t>문에서 </a:t>
            </a:r>
            <a:r>
              <a:rPr lang="en-US" altLang="ko-KR" dirty="0"/>
              <a:t>WHERE</a:t>
            </a:r>
            <a:r>
              <a:rPr lang="ko-KR" altLang="en-US" dirty="0"/>
              <a:t>이 빠지면</a:t>
            </a:r>
            <a:r>
              <a:rPr lang="en-US" altLang="ko-KR" dirty="0"/>
              <a:t>,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전체 행의 </a:t>
            </a:r>
            <a:r>
              <a:rPr lang="en-US" altLang="ko-KR" dirty="0" err="1"/>
              <a:t>Lname</a:t>
            </a:r>
            <a:r>
              <a:rPr lang="ko-KR" altLang="en-US" dirty="0"/>
              <a:t>이 모두 </a:t>
            </a:r>
            <a:r>
              <a:rPr lang="en-US" altLang="ko-KR" dirty="0"/>
              <a:t>‘</a:t>
            </a:r>
            <a:r>
              <a:rPr lang="ko-KR" altLang="en-US" dirty="0"/>
              <a:t>없음</a:t>
            </a:r>
            <a:r>
              <a:rPr lang="en-US" altLang="ko-KR" dirty="0"/>
              <a:t>’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변경됨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대참사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WHERE</a:t>
            </a:r>
            <a:r>
              <a:rPr lang="ko-KR" altLang="en-US" dirty="0">
                <a:sym typeface="Wingdings" panose="05000000000000000000" pitchFamily="2" charset="2"/>
              </a:rPr>
              <a:t> 절이 없는 다른 예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모든 제품의 단가가 </a:t>
            </a:r>
            <a:r>
              <a:rPr lang="en-US" altLang="ko-KR" dirty="0">
                <a:sym typeface="Wingdings" panose="05000000000000000000" pitchFamily="2" charset="2"/>
              </a:rPr>
              <a:t>1.5</a:t>
            </a:r>
            <a:r>
              <a:rPr lang="ko-KR" altLang="en-US" dirty="0">
                <a:sym typeface="Wingdings" panose="05000000000000000000" pitchFamily="2" charset="2"/>
              </a:rPr>
              <a:t>배 상승했을 때 사용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할 수 있는 </a:t>
            </a:r>
            <a:r>
              <a:rPr lang="en-US" altLang="ko-KR" dirty="0">
                <a:sym typeface="Wingdings" panose="05000000000000000000" pitchFamily="2" charset="2"/>
              </a:rPr>
              <a:t>SQL</a:t>
            </a:r>
            <a:r>
              <a:rPr lang="ko-KR" altLang="en-US" dirty="0">
                <a:sym typeface="Wingdings" panose="05000000000000000000" pitchFamily="2" charset="2"/>
              </a:rPr>
              <a:t>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175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5085EB-817B-5997-1B7E-4AC0C99C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22" y="2459522"/>
            <a:ext cx="3096057" cy="8192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40C4CF-D0D9-113C-5A98-B5BCC457E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722" y="3717032"/>
            <a:ext cx="2333951" cy="4667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663BAD-7197-69DB-9C23-EC5FDF709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722" y="4859281"/>
            <a:ext cx="4401164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9665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데이터를 삭제 </a:t>
            </a:r>
            <a:r>
              <a:rPr lang="en-US" altLang="ko-KR" dirty="0"/>
              <a:t>: DELETE FROM</a:t>
            </a:r>
          </a:p>
          <a:p>
            <a:pPr lvl="2"/>
            <a:r>
              <a:rPr lang="en-US" altLang="ko-KR" dirty="0"/>
              <a:t>DELETE</a:t>
            </a:r>
            <a:r>
              <a:rPr lang="ko-KR" altLang="en-US" dirty="0"/>
              <a:t>도 </a:t>
            </a:r>
            <a:r>
              <a:rPr lang="en-US" altLang="ko-KR" dirty="0"/>
              <a:t>UPDATE</a:t>
            </a:r>
            <a:r>
              <a:rPr lang="ko-KR" altLang="en-US" dirty="0"/>
              <a:t>와 거의 비슷한 개념</a:t>
            </a:r>
            <a:endParaRPr lang="en-US" altLang="ko-KR" dirty="0"/>
          </a:p>
          <a:p>
            <a:pPr lvl="2"/>
            <a:r>
              <a:rPr lang="en-US" altLang="ko-KR" dirty="0"/>
              <a:t>DELETE</a:t>
            </a:r>
            <a:r>
              <a:rPr lang="ko-KR" altLang="en-US" dirty="0"/>
              <a:t>는 행 단위로 데이터 샘플</a:t>
            </a:r>
            <a:r>
              <a:rPr lang="en-US" altLang="ko-KR" dirty="0"/>
              <a:t>(row)</a:t>
            </a:r>
            <a:r>
              <a:rPr lang="ko-KR" altLang="en-US" dirty="0"/>
              <a:t>를 삭제</a:t>
            </a:r>
            <a:endParaRPr lang="en-US" altLang="ko-KR" dirty="0"/>
          </a:p>
          <a:p>
            <a:pPr lvl="1"/>
            <a:r>
              <a:rPr lang="ko-KR" altLang="en-US" dirty="0"/>
              <a:t>기본 형식</a:t>
            </a:r>
            <a:endParaRPr lang="en-US" altLang="ko-KR" dirty="0"/>
          </a:p>
          <a:p>
            <a:pPr lvl="2"/>
            <a:r>
              <a:rPr lang="en-US" altLang="ko-KR" dirty="0"/>
              <a:t>DELETE FROM </a:t>
            </a:r>
            <a:r>
              <a:rPr lang="ko-KR" altLang="en-US" dirty="0"/>
              <a:t>테이블</a:t>
            </a:r>
            <a:r>
              <a:rPr lang="en-US" altLang="ko-KR" dirty="0"/>
              <a:t>_</a:t>
            </a:r>
            <a:r>
              <a:rPr lang="ko-KR" altLang="en-US" dirty="0"/>
              <a:t>이름 </a:t>
            </a:r>
            <a:r>
              <a:rPr lang="en-US" altLang="ko-KR" dirty="0"/>
              <a:t>WHERE </a:t>
            </a:r>
            <a:r>
              <a:rPr lang="ko-KR" altLang="en-US" dirty="0"/>
              <a:t>조건</a:t>
            </a:r>
            <a:r>
              <a:rPr lang="en-US" altLang="ko-KR" dirty="0"/>
              <a:t>;</a:t>
            </a:r>
          </a:p>
          <a:p>
            <a:pPr lvl="3"/>
            <a:r>
              <a:rPr lang="en-US" altLang="ko-KR" dirty="0"/>
              <a:t>WHERE </a:t>
            </a:r>
            <a:r>
              <a:rPr lang="ko-KR" altLang="en-US" dirty="0"/>
              <a:t>절이 생략되면 </a:t>
            </a:r>
            <a:r>
              <a:rPr lang="en-US" altLang="ko-KR" dirty="0"/>
              <a:t>… </a:t>
            </a:r>
            <a:r>
              <a:rPr lang="ko-KR" altLang="en-US" dirty="0"/>
              <a:t>대참사</a:t>
            </a:r>
            <a:r>
              <a:rPr lang="en-US" altLang="ko-KR" dirty="0"/>
              <a:t>?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전체 데이터 샘플</a:t>
            </a:r>
            <a:r>
              <a:rPr lang="en-US" altLang="ko-KR" dirty="0"/>
              <a:t>(row)</a:t>
            </a:r>
            <a:r>
              <a:rPr lang="ko-KR" altLang="en-US" dirty="0"/>
              <a:t>가 삭제됨</a:t>
            </a:r>
            <a:endParaRPr lang="en-US" altLang="ko-KR" dirty="0"/>
          </a:p>
          <a:p>
            <a:pPr lvl="1"/>
            <a:r>
              <a:rPr lang="ko-KR" altLang="en-US" dirty="0"/>
              <a:t>활용 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3"/>
            <a:r>
              <a:rPr lang="en-US" altLang="ko-KR" dirty="0"/>
              <a:t>‘</a:t>
            </a:r>
            <a:r>
              <a:rPr lang="en-US" altLang="ko-KR" dirty="0" err="1"/>
              <a:t>Amamer</a:t>
            </a:r>
            <a:r>
              <a:rPr lang="en-US" altLang="ko-KR" dirty="0"/>
              <a:t>’</a:t>
            </a:r>
            <a:r>
              <a:rPr lang="ko-KR" altLang="en-US" dirty="0"/>
              <a:t>라는 사용자는 </a:t>
            </a:r>
            <a:r>
              <a:rPr lang="en-US" altLang="ko-KR" dirty="0"/>
              <a:t>200</a:t>
            </a:r>
            <a:r>
              <a:rPr lang="ko-KR" altLang="en-US" dirty="0"/>
              <a:t>명 넘게 있음</a:t>
            </a:r>
            <a:r>
              <a:rPr lang="en-US" altLang="ko-KR" dirty="0"/>
              <a:t>.  228</a:t>
            </a:r>
            <a:r>
              <a:rPr lang="ko-KR" altLang="en-US" dirty="0"/>
              <a:t>건의 행이 삭제됨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상위 몇 건만 삭제하려면 </a:t>
            </a:r>
            <a:r>
              <a:rPr lang="en-US" altLang="ko-KR" dirty="0"/>
              <a:t>LIMIT </a:t>
            </a:r>
            <a:r>
              <a:rPr lang="ko-KR" altLang="en-US" dirty="0"/>
              <a:t>구문을 함께 사용</a:t>
            </a:r>
            <a:endParaRPr lang="en-US" altLang="ko-KR" dirty="0"/>
          </a:p>
          <a:p>
            <a:pPr lvl="3"/>
            <a:endParaRPr lang="en-US" altLang="ko-KR" b="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176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7A5F16-5833-EF01-4EFC-1E9A06C6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668" y="2636912"/>
            <a:ext cx="4944165" cy="523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23F2C1-5185-5989-DFB6-655139278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668" y="3706201"/>
            <a:ext cx="5830114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8025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데이터를 삭제 </a:t>
            </a:r>
            <a:r>
              <a:rPr lang="en-US" altLang="ko-KR" dirty="0"/>
              <a:t>: DELETE FROM</a:t>
            </a:r>
          </a:p>
          <a:p>
            <a:pPr lvl="1"/>
            <a:r>
              <a:rPr lang="ko-KR" altLang="en-US" dirty="0"/>
              <a:t>교재 </a:t>
            </a:r>
            <a:r>
              <a:rPr lang="en-US" altLang="ko-KR" dirty="0"/>
              <a:t>225 </a:t>
            </a:r>
            <a:r>
              <a:rPr lang="ko-KR" altLang="en-US" dirty="0"/>
              <a:t>페이지</a:t>
            </a:r>
            <a:r>
              <a:rPr lang="en-US" altLang="ko-KR" dirty="0"/>
              <a:t>, </a:t>
            </a:r>
            <a:r>
              <a:rPr lang="ko-KR" altLang="en-US" dirty="0"/>
              <a:t>실습 </a:t>
            </a:r>
            <a:r>
              <a:rPr lang="en-US" altLang="ko-KR" dirty="0"/>
              <a:t>3</a:t>
            </a:r>
          </a:p>
          <a:p>
            <a:pPr lvl="2"/>
            <a:r>
              <a:rPr lang="en-US" altLang="ko-KR" dirty="0"/>
              <a:t>DELETE, DROP, TRUNCATE </a:t>
            </a:r>
            <a:r>
              <a:rPr lang="ko-KR" altLang="en-US" dirty="0"/>
              <a:t>문의로 동일한 크기의 테이블 삭제</a:t>
            </a:r>
            <a:endParaRPr lang="en-US" altLang="ko-KR" dirty="0"/>
          </a:p>
          <a:p>
            <a:pPr lvl="2"/>
            <a:r>
              <a:rPr lang="en-US" altLang="ko-KR" dirty="0"/>
              <a:t>DELETE </a:t>
            </a:r>
            <a:r>
              <a:rPr lang="ko-KR" altLang="en-US" dirty="0"/>
              <a:t>문이 시간이 가장 오래 걸림</a:t>
            </a:r>
            <a:endParaRPr lang="en-US" altLang="ko-KR" dirty="0"/>
          </a:p>
          <a:p>
            <a:pPr lvl="3"/>
            <a:r>
              <a:rPr lang="en-US" altLang="ko-KR" dirty="0"/>
              <a:t>DML </a:t>
            </a:r>
            <a:r>
              <a:rPr lang="ko-KR" altLang="en-US" dirty="0"/>
              <a:t>문인 </a:t>
            </a:r>
            <a:r>
              <a:rPr lang="en-US" altLang="ko-KR" dirty="0"/>
              <a:t>DELETE</a:t>
            </a:r>
            <a:r>
              <a:rPr lang="ko-KR" altLang="en-US" dirty="0"/>
              <a:t>는 트랜잭션 로그를 기록하기 때문</a:t>
            </a:r>
            <a:endParaRPr lang="en-US" altLang="ko-KR" dirty="0"/>
          </a:p>
          <a:p>
            <a:pPr lvl="2"/>
            <a:r>
              <a:rPr lang="en-US" altLang="ko-KR" dirty="0"/>
              <a:t>DDL</a:t>
            </a:r>
            <a:r>
              <a:rPr lang="ko-KR" altLang="en-US" dirty="0"/>
              <a:t>인 </a:t>
            </a:r>
            <a:r>
              <a:rPr lang="en-US" altLang="ko-KR" dirty="0"/>
              <a:t>DROP</a:t>
            </a:r>
            <a:r>
              <a:rPr lang="ko-KR" altLang="en-US" dirty="0"/>
              <a:t>는 </a:t>
            </a:r>
            <a:r>
              <a:rPr lang="ko-KR" altLang="en-US" dirty="0" err="1"/>
              <a:t>데이블</a:t>
            </a:r>
            <a:r>
              <a:rPr lang="ko-KR" altLang="en-US" dirty="0"/>
              <a:t> 자체를 삭제</a:t>
            </a:r>
            <a:endParaRPr lang="en-US" altLang="ko-KR" dirty="0"/>
          </a:p>
          <a:p>
            <a:pPr lvl="2"/>
            <a:r>
              <a:rPr lang="en-US" altLang="ko-KR" dirty="0"/>
              <a:t>DDL</a:t>
            </a:r>
            <a:r>
              <a:rPr lang="ko-KR" altLang="en-US" dirty="0"/>
              <a:t>인 </a:t>
            </a:r>
            <a:r>
              <a:rPr lang="en-US" altLang="ko-KR" dirty="0"/>
              <a:t>TRUNCATE</a:t>
            </a:r>
            <a:r>
              <a:rPr lang="ko-KR" altLang="en-US" dirty="0"/>
              <a:t>의 효과는 </a:t>
            </a:r>
            <a:r>
              <a:rPr lang="en-US" altLang="ko-KR" dirty="0"/>
              <a:t>DELETE</a:t>
            </a:r>
            <a:r>
              <a:rPr lang="ko-KR" altLang="en-US" dirty="0"/>
              <a:t>와 동일</a:t>
            </a:r>
            <a:endParaRPr lang="en-US" altLang="ko-KR" dirty="0"/>
          </a:p>
          <a:p>
            <a:pPr lvl="3"/>
            <a:r>
              <a:rPr lang="ko-KR" altLang="en-US" dirty="0"/>
              <a:t>그러나 트랜잭션 로그를 기록하지 않음</a:t>
            </a:r>
            <a:endParaRPr lang="en-US" altLang="ko-KR" dirty="0"/>
          </a:p>
          <a:p>
            <a:pPr lvl="2"/>
            <a:r>
              <a:rPr lang="ko-KR" altLang="en-US" dirty="0"/>
              <a:t>대용량 테이블을 삭제 하는 경우</a:t>
            </a:r>
            <a:endParaRPr lang="en-US" altLang="ko-KR" dirty="0"/>
          </a:p>
          <a:p>
            <a:pPr lvl="3"/>
            <a:r>
              <a:rPr lang="ko-KR" altLang="en-US" dirty="0"/>
              <a:t>테이블 구조를 남겨 놓고 싶다면 </a:t>
            </a:r>
            <a:r>
              <a:rPr lang="en-US" altLang="ko-KR" dirty="0"/>
              <a:t>TRUNCATE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3"/>
            <a:r>
              <a:rPr lang="ko-KR" altLang="en-US" dirty="0"/>
              <a:t>테이블 자체를 제거하려면 </a:t>
            </a:r>
            <a:r>
              <a:rPr lang="en-US" altLang="ko-KR" dirty="0"/>
              <a:t>DROP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177</a:t>
            </a:fld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1487836"/>
            <a:ext cx="4372585" cy="19433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200" y="3636494"/>
            <a:ext cx="2629267" cy="8097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446" y="4495480"/>
            <a:ext cx="7687748" cy="132416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359633" y="5138720"/>
            <a:ext cx="1079617" cy="66244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78719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WITH </a:t>
            </a:r>
            <a:r>
              <a:rPr lang="ko-KR" altLang="en-US" dirty="0"/>
              <a:t>절과 </a:t>
            </a:r>
            <a:r>
              <a:rPr lang="en-US" altLang="ko-KR" dirty="0"/>
              <a:t>CTE</a:t>
            </a:r>
          </a:p>
          <a:p>
            <a:pPr lvl="1"/>
            <a:r>
              <a:rPr lang="en-US" altLang="ko-KR" dirty="0"/>
              <a:t>WITH </a:t>
            </a:r>
            <a:r>
              <a:rPr lang="ko-KR" altLang="en-US" dirty="0"/>
              <a:t>절은 </a:t>
            </a:r>
            <a:r>
              <a:rPr lang="en-US" altLang="ko-KR" dirty="0"/>
              <a:t>CTE(Common Table Expression)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표현하기 위한 구문</a:t>
            </a:r>
            <a:endParaRPr lang="en-US" altLang="ko-KR" dirty="0"/>
          </a:p>
          <a:p>
            <a:pPr lvl="1"/>
            <a:r>
              <a:rPr lang="en-US" altLang="ko-KR" dirty="0"/>
              <a:t>CTE</a:t>
            </a:r>
          </a:p>
          <a:p>
            <a:pPr lvl="2"/>
            <a:r>
              <a:rPr lang="ko-KR" altLang="en-US" dirty="0"/>
              <a:t>기존의 뷰</a:t>
            </a:r>
            <a:r>
              <a:rPr lang="en-US" altLang="ko-KR" dirty="0"/>
              <a:t>, </a:t>
            </a:r>
            <a:r>
              <a:rPr lang="ko-KR" altLang="en-US" dirty="0"/>
              <a:t>파생 테이블</a:t>
            </a:r>
            <a:r>
              <a:rPr lang="en-US" altLang="ko-KR" dirty="0"/>
              <a:t>, </a:t>
            </a:r>
            <a:r>
              <a:rPr lang="ko-KR" altLang="en-US" dirty="0"/>
              <a:t>임시 테이블 등으로 사용되던 것을 대신할 수 있으며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00B050"/>
                </a:solidFill>
              </a:rPr>
              <a:t>간결한 식으로 보여지는 장점</a:t>
            </a:r>
            <a:r>
              <a:rPr lang="ko-KR" altLang="en-US" dirty="0"/>
              <a:t>이 있음</a:t>
            </a:r>
            <a:endParaRPr lang="en-US" altLang="ko-KR" dirty="0"/>
          </a:p>
          <a:p>
            <a:pPr lvl="2"/>
            <a:r>
              <a:rPr lang="ko-KR" altLang="en-US" dirty="0"/>
              <a:t>종류</a:t>
            </a:r>
            <a:r>
              <a:rPr lang="en-US" altLang="ko-KR" dirty="0"/>
              <a:t>(</a:t>
            </a:r>
            <a:r>
              <a:rPr lang="ko-KR" altLang="en-US" dirty="0"/>
              <a:t>구분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 err="1"/>
              <a:t>비재규적</a:t>
            </a:r>
            <a:r>
              <a:rPr lang="en-US" altLang="ko-KR" dirty="0"/>
              <a:t>(Non-Recursive)</a:t>
            </a:r>
            <a:r>
              <a:rPr lang="ko-KR" altLang="en-US" dirty="0"/>
              <a:t> </a:t>
            </a:r>
            <a:r>
              <a:rPr lang="en-US" altLang="ko-KR" dirty="0"/>
              <a:t>CTE</a:t>
            </a:r>
          </a:p>
          <a:p>
            <a:pPr lvl="3"/>
            <a:r>
              <a:rPr lang="ko-KR" altLang="en-US" dirty="0" err="1"/>
              <a:t>재규적</a:t>
            </a:r>
            <a:r>
              <a:rPr lang="en-US" altLang="ko-KR" dirty="0"/>
              <a:t>(Recursive)</a:t>
            </a:r>
            <a:r>
              <a:rPr lang="ko-KR" altLang="en-US" dirty="0"/>
              <a:t> </a:t>
            </a:r>
            <a:r>
              <a:rPr lang="en-US" altLang="ko-KR" dirty="0"/>
              <a:t>CTE</a:t>
            </a:r>
          </a:p>
          <a:p>
            <a:pPr lvl="1"/>
            <a:r>
              <a:rPr lang="ko-KR" altLang="en-US" dirty="0" err="1"/>
              <a:t>비재규적</a:t>
            </a:r>
            <a:r>
              <a:rPr lang="en-US" altLang="ko-KR" dirty="0"/>
              <a:t>(Recursive)</a:t>
            </a:r>
            <a:r>
              <a:rPr lang="ko-KR" altLang="en-US" dirty="0"/>
              <a:t> </a:t>
            </a:r>
            <a:r>
              <a:rPr lang="en-US" altLang="ko-KR" dirty="0"/>
              <a:t>CTE</a:t>
            </a:r>
          </a:p>
          <a:p>
            <a:pPr lvl="2"/>
            <a:r>
              <a:rPr lang="ko-KR" altLang="en-US" dirty="0">
                <a:solidFill>
                  <a:srgbClr val="00B050"/>
                </a:solidFill>
              </a:rPr>
              <a:t>복잡한 쿼리 문장을 단순화시키는 데에 적합</a:t>
            </a:r>
            <a:endParaRPr lang="en-US" altLang="ko-KR" dirty="0">
              <a:solidFill>
                <a:srgbClr val="00B050"/>
              </a:solidFill>
            </a:endParaRPr>
          </a:p>
          <a:p>
            <a:pPr lvl="2"/>
            <a:r>
              <a:rPr lang="ko-KR" altLang="en-US" dirty="0"/>
              <a:t>형식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178</a:t>
            </a:fld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B275ED-C1E0-E37E-39DA-B0D20E283CC2}"/>
              </a:ext>
            </a:extLst>
          </p:cNvPr>
          <p:cNvSpPr/>
          <p:nvPr/>
        </p:nvSpPr>
        <p:spPr>
          <a:xfrm>
            <a:off x="3647728" y="4003469"/>
            <a:ext cx="4680520" cy="13681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4480" lvl="2" indent="0"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맑은고딕"/>
              </a:rPr>
              <a:t>WITH CTE_</a:t>
            </a:r>
            <a:r>
              <a:rPr lang="ko-KR" altLang="en-US" sz="1400" b="1" dirty="0">
                <a:solidFill>
                  <a:schemeClr val="tx1"/>
                </a:solidFill>
                <a:latin typeface="맑은고딕"/>
              </a:rPr>
              <a:t>테이블이름</a:t>
            </a:r>
            <a:r>
              <a:rPr lang="en-US" altLang="ko-KR" sz="1400" b="1" dirty="0">
                <a:solidFill>
                  <a:schemeClr val="tx1"/>
                </a:solidFill>
                <a:latin typeface="맑은고딕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맑은고딕"/>
              </a:rPr>
              <a:t>열 이름</a:t>
            </a:r>
            <a:r>
              <a:rPr lang="en-US" altLang="ko-KR" sz="1400" b="1" dirty="0">
                <a:solidFill>
                  <a:schemeClr val="tx1"/>
                </a:solidFill>
                <a:latin typeface="맑은고딕"/>
              </a:rPr>
              <a:t>)</a:t>
            </a:r>
          </a:p>
          <a:p>
            <a:pPr marL="574480" lvl="2" indent="0"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맑은고딕"/>
              </a:rPr>
              <a:t>AS</a:t>
            </a:r>
          </a:p>
          <a:p>
            <a:pPr marL="574480" lvl="2" indent="0"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맑은고딕"/>
              </a:rPr>
              <a:t>(</a:t>
            </a:r>
          </a:p>
          <a:p>
            <a:pPr marL="574480" lvl="2" indent="0"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맑은고딕"/>
              </a:rPr>
              <a:t>	&lt;</a:t>
            </a:r>
            <a:r>
              <a:rPr lang="ko-KR" altLang="en-US" sz="1400" b="1" dirty="0" err="1">
                <a:solidFill>
                  <a:schemeClr val="tx1"/>
                </a:solidFill>
                <a:latin typeface="맑은고딕"/>
              </a:rPr>
              <a:t>쿼리문</a:t>
            </a:r>
            <a:r>
              <a:rPr lang="en-US" altLang="ko-KR" sz="1400" b="1" dirty="0">
                <a:solidFill>
                  <a:schemeClr val="tx1"/>
                </a:solidFill>
                <a:latin typeface="맑은고딕"/>
              </a:rPr>
              <a:t>&gt;</a:t>
            </a:r>
          </a:p>
          <a:p>
            <a:pPr marL="574480" lvl="2" indent="0"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맑은고딕"/>
              </a:rPr>
              <a:t>)</a:t>
            </a:r>
          </a:p>
          <a:p>
            <a:pPr marL="574480" lvl="2" indent="0"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맑은고딕"/>
              </a:rPr>
              <a:t>SELECT </a:t>
            </a:r>
            <a:r>
              <a:rPr lang="ko-KR" altLang="en-US" sz="1400" b="1" dirty="0">
                <a:solidFill>
                  <a:schemeClr val="tx1"/>
                </a:solidFill>
                <a:latin typeface="맑은고딕"/>
              </a:rPr>
              <a:t>열 이름 </a:t>
            </a:r>
            <a:r>
              <a:rPr lang="en-US" altLang="ko-KR" sz="1400" b="1" dirty="0">
                <a:solidFill>
                  <a:schemeClr val="tx1"/>
                </a:solidFill>
                <a:latin typeface="맑은고딕"/>
              </a:rPr>
              <a:t>FROM CTE_</a:t>
            </a:r>
            <a:r>
              <a:rPr lang="ko-KR" altLang="en-US" sz="1400" b="1" dirty="0">
                <a:solidFill>
                  <a:schemeClr val="tx1"/>
                </a:solidFill>
                <a:latin typeface="맑은고딕"/>
              </a:rPr>
              <a:t>테이블이름</a:t>
            </a:r>
            <a:r>
              <a:rPr lang="en-US" altLang="ko-KR" sz="1400" b="1" dirty="0">
                <a:solidFill>
                  <a:schemeClr val="tx1"/>
                </a:solidFill>
                <a:latin typeface="맑은고딕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9557679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WITH </a:t>
            </a:r>
            <a:r>
              <a:rPr lang="ko-KR" altLang="en-US" dirty="0"/>
              <a:t>절과 </a:t>
            </a:r>
            <a:r>
              <a:rPr lang="en-US" altLang="ko-KR" dirty="0"/>
              <a:t>CTE</a:t>
            </a:r>
          </a:p>
          <a:p>
            <a:pPr lvl="1"/>
            <a:r>
              <a:rPr lang="ko-KR" altLang="en-US" dirty="0" err="1"/>
              <a:t>비재규적</a:t>
            </a:r>
            <a:r>
              <a:rPr lang="en-US" altLang="ko-KR" dirty="0"/>
              <a:t>(Recursive)</a:t>
            </a:r>
            <a:r>
              <a:rPr lang="ko-KR" altLang="en-US" dirty="0"/>
              <a:t> </a:t>
            </a:r>
            <a:r>
              <a:rPr lang="en-US" altLang="ko-KR" dirty="0"/>
              <a:t>CTE</a:t>
            </a:r>
          </a:p>
          <a:p>
            <a:pPr lvl="2"/>
            <a:r>
              <a:rPr lang="ko-KR" altLang="en-US" dirty="0"/>
              <a:t>복잡한 쿼리 문장을 단순화시키는 데에 적합</a:t>
            </a:r>
            <a:endParaRPr lang="en-US" altLang="ko-KR" dirty="0"/>
          </a:p>
          <a:p>
            <a:pPr lvl="1"/>
            <a:r>
              <a:rPr lang="ko-KR" altLang="en-US" dirty="0"/>
              <a:t>아래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총 구매액이 많은 순으로 정렬하고 싶다면</a:t>
            </a:r>
            <a:r>
              <a:rPr lang="en-US" altLang="ko-KR" dirty="0"/>
              <a:t>?</a:t>
            </a:r>
          </a:p>
          <a:p>
            <a:pPr marL="574480" lvl="2" indent="0">
              <a:buNone/>
            </a:pPr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179</a:t>
            </a:fld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8034F34-31A3-9620-42CA-D4953EC3B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029971"/>
            <a:ext cx="6201640" cy="10669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D1C849-9FE4-2E90-AD52-22981700C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629" y="1971151"/>
            <a:ext cx="1190791" cy="11622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572F99-14E0-407C-9D8A-9581CCFD7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48" y="3573016"/>
            <a:ext cx="6201640" cy="10574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CE1024-B6BA-604A-380C-17654A5EB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5865" y="3506331"/>
            <a:ext cx="1200318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05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2.2 MySQL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Accounts and Roles</a:t>
            </a:r>
          </a:p>
          <a:p>
            <a:pPr lvl="2"/>
            <a:r>
              <a:rPr lang="en-US" altLang="ko-KR" dirty="0"/>
              <a:t>Root </a:t>
            </a:r>
            <a:r>
              <a:rPr lang="ko-KR" altLang="en-US" dirty="0"/>
              <a:t>로그인 패스워드 설정 </a:t>
            </a:r>
            <a:r>
              <a:rPr lang="en-US" altLang="ko-KR" dirty="0"/>
              <a:t>: </a:t>
            </a:r>
            <a:r>
              <a:rPr lang="en-US" altLang="ko-KR" sz="1800" dirty="0">
                <a:solidFill>
                  <a:srgbClr val="FF0000"/>
                </a:solidFill>
              </a:rPr>
              <a:t>1234</a:t>
            </a:r>
          </a:p>
          <a:p>
            <a:pPr lvl="4"/>
            <a:r>
              <a:rPr lang="ko-KR" altLang="en-US" dirty="0">
                <a:solidFill>
                  <a:srgbClr val="FF0000"/>
                </a:solidFill>
              </a:rPr>
              <a:t>관리자의 비밀 번호를 본 수업에서는 잊어버리지 않도록 간단하게 만들었음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lvl="3"/>
            <a:r>
              <a:rPr lang="ko-KR" altLang="en-US" dirty="0"/>
              <a:t>실제</a:t>
            </a:r>
            <a:r>
              <a:rPr lang="en-US" altLang="ko-KR" dirty="0"/>
              <a:t>(</a:t>
            </a:r>
            <a:r>
              <a:rPr lang="ko-KR" altLang="en-US" dirty="0"/>
              <a:t>현업</a:t>
            </a:r>
            <a:r>
              <a:rPr lang="en-US" altLang="ko-KR" dirty="0"/>
              <a:t>)</a:t>
            </a:r>
            <a:r>
              <a:rPr lang="ko-KR" altLang="en-US" dirty="0"/>
              <a:t>에서는 최소 </a:t>
            </a:r>
            <a:r>
              <a:rPr lang="en-US" altLang="ko-KR" dirty="0"/>
              <a:t>8</a:t>
            </a:r>
            <a:r>
              <a:rPr lang="ko-KR" altLang="en-US" dirty="0"/>
              <a:t>자 이상으로 문자</a:t>
            </a:r>
            <a:r>
              <a:rPr lang="en-US" altLang="ko-KR" dirty="0"/>
              <a:t>/</a:t>
            </a:r>
            <a:r>
              <a:rPr lang="ko-KR" altLang="en-US" dirty="0"/>
              <a:t>숫자</a:t>
            </a:r>
            <a:r>
              <a:rPr lang="en-US" altLang="ko-KR" dirty="0"/>
              <a:t>/</a:t>
            </a:r>
            <a:r>
              <a:rPr lang="ko-KR" altLang="en-US" dirty="0"/>
              <a:t>기호를 섞어서 만들기를 권장</a:t>
            </a:r>
            <a:endParaRPr lang="en-US" altLang="ko-KR" dirty="0"/>
          </a:p>
          <a:p>
            <a:pPr lvl="2"/>
            <a:r>
              <a:rPr lang="en-US" altLang="ko-KR" dirty="0"/>
              <a:t>Next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18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424" y="2254785"/>
            <a:ext cx="5240655" cy="3953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번개 6"/>
          <p:cNvSpPr/>
          <p:nvPr/>
        </p:nvSpPr>
        <p:spPr>
          <a:xfrm>
            <a:off x="7320136" y="5835232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9050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WITH </a:t>
            </a:r>
            <a:r>
              <a:rPr lang="ko-KR" altLang="en-US" dirty="0"/>
              <a:t>절과 </a:t>
            </a:r>
            <a:r>
              <a:rPr lang="en-US" altLang="ko-KR" dirty="0"/>
              <a:t>CTE</a:t>
            </a:r>
          </a:p>
          <a:p>
            <a:pPr lvl="1"/>
            <a:r>
              <a:rPr lang="ko-KR" altLang="en-US" dirty="0"/>
              <a:t>아래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총 구매액이 많은 순으로 정렬하고 싶다면</a:t>
            </a:r>
            <a:r>
              <a:rPr lang="en-US" altLang="ko-KR" dirty="0"/>
              <a:t>?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WITH </a:t>
            </a:r>
            <a:r>
              <a:rPr lang="ko-KR" altLang="en-US" dirty="0"/>
              <a:t>절을 가지고 </a:t>
            </a:r>
            <a:r>
              <a:rPr lang="en-US" altLang="ko-KR" dirty="0"/>
              <a:t>SQL</a:t>
            </a:r>
            <a:r>
              <a:rPr lang="ko-KR" altLang="en-US" dirty="0"/>
              <a:t>문 작성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180</a:t>
            </a:fld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8034F34-31A3-9620-42CA-D4953EC3B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353939"/>
            <a:ext cx="6201640" cy="10669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D1C849-9FE4-2E90-AD52-22981700C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506" y="1395087"/>
            <a:ext cx="1190791" cy="1162212"/>
          </a:xfrm>
          <a:prstGeom prst="rect">
            <a:avLst/>
          </a:prstGeom>
        </p:spPr>
      </p:pic>
      <p:sp>
        <p:nvSpPr>
          <p:cNvPr id="5" name="설명선: 굽은 선(강조선) 4">
            <a:extLst>
              <a:ext uri="{FF2B5EF4-FFF2-40B4-BE49-F238E27FC236}">
                <a16:creationId xmlns:a16="http://schemas.microsoft.com/office/drawing/2014/main" id="{7CFC3795-E680-6263-99AA-F161F3CAACA7}"/>
              </a:ext>
            </a:extLst>
          </p:cNvPr>
          <p:cNvSpPr/>
          <p:nvPr/>
        </p:nvSpPr>
        <p:spPr>
          <a:xfrm>
            <a:off x="9060069" y="1268760"/>
            <a:ext cx="1656184" cy="1440160"/>
          </a:xfrm>
          <a:prstGeom prst="accentCallout2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D003A-173B-4787-7E6A-3035FF9AA1B1}"/>
              </a:ext>
            </a:extLst>
          </p:cNvPr>
          <p:cNvSpPr txBox="1"/>
          <p:nvPr/>
        </p:nvSpPr>
        <p:spPr>
          <a:xfrm>
            <a:off x="7716752" y="2876049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테이블</a:t>
            </a:r>
            <a:r>
              <a:rPr lang="en-US" altLang="ko-KR" b="1" dirty="0"/>
              <a:t>, X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CD2E0B-9CBC-CC0E-CA58-C3D43BCEF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440" y="2924944"/>
            <a:ext cx="4153480" cy="2000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B12724-04F9-4263-754D-658FDB116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5680" y="3733004"/>
            <a:ext cx="4163006" cy="164805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46D469-1651-A5F7-A9AE-5E94FB9CB4CB}"/>
              </a:ext>
            </a:extLst>
          </p:cNvPr>
          <p:cNvSpPr/>
          <p:nvPr/>
        </p:nvSpPr>
        <p:spPr>
          <a:xfrm>
            <a:off x="3212160" y="3733004"/>
            <a:ext cx="4153480" cy="13680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87142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WITH </a:t>
            </a:r>
            <a:r>
              <a:rPr lang="ko-KR" altLang="en-US" dirty="0"/>
              <a:t>절과 </a:t>
            </a:r>
            <a:r>
              <a:rPr lang="en-US" altLang="ko-KR" dirty="0"/>
              <a:t>CTE</a:t>
            </a:r>
          </a:p>
          <a:p>
            <a:pPr lvl="1"/>
            <a:r>
              <a:rPr lang="ko-KR" altLang="en-US" dirty="0"/>
              <a:t>아래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총 구매액이 많은 순으로 정렬하고 싶다면</a:t>
            </a:r>
            <a:r>
              <a:rPr lang="en-US" altLang="ko-KR" dirty="0"/>
              <a:t>?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WITH </a:t>
            </a:r>
            <a:r>
              <a:rPr lang="ko-KR" altLang="en-US" dirty="0"/>
              <a:t>절을 가지고 </a:t>
            </a:r>
            <a:r>
              <a:rPr lang="en-US" altLang="ko-KR" dirty="0"/>
              <a:t>SQL</a:t>
            </a:r>
            <a:r>
              <a:rPr lang="ko-KR" altLang="en-US" dirty="0"/>
              <a:t>문 작성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181</a:t>
            </a:fld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8034F34-31A3-9620-42CA-D4953EC3B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353939"/>
            <a:ext cx="6201640" cy="10669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D1C849-9FE4-2E90-AD52-22981700C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506" y="1395087"/>
            <a:ext cx="1190791" cy="1162212"/>
          </a:xfrm>
          <a:prstGeom prst="rect">
            <a:avLst/>
          </a:prstGeom>
        </p:spPr>
      </p:pic>
      <p:sp>
        <p:nvSpPr>
          <p:cNvPr id="5" name="설명선: 굽은 선(강조선) 4">
            <a:extLst>
              <a:ext uri="{FF2B5EF4-FFF2-40B4-BE49-F238E27FC236}">
                <a16:creationId xmlns:a16="http://schemas.microsoft.com/office/drawing/2014/main" id="{7CFC3795-E680-6263-99AA-F161F3CAACA7}"/>
              </a:ext>
            </a:extLst>
          </p:cNvPr>
          <p:cNvSpPr/>
          <p:nvPr/>
        </p:nvSpPr>
        <p:spPr>
          <a:xfrm>
            <a:off x="9060069" y="1268760"/>
            <a:ext cx="1656184" cy="1440160"/>
          </a:xfrm>
          <a:prstGeom prst="accentCallout2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D003A-173B-4787-7E6A-3035FF9AA1B1}"/>
              </a:ext>
            </a:extLst>
          </p:cNvPr>
          <p:cNvSpPr txBox="1"/>
          <p:nvPr/>
        </p:nvSpPr>
        <p:spPr>
          <a:xfrm>
            <a:off x="7716752" y="2876049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테이블</a:t>
            </a:r>
            <a:r>
              <a:rPr lang="en-US" altLang="ko-KR" b="1" dirty="0"/>
              <a:t>, X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CD2E0B-9CBC-CC0E-CA58-C3D43BCEF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440" y="2924944"/>
            <a:ext cx="4153480" cy="2000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B12724-04F9-4263-754D-658FDB116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5680" y="3733004"/>
            <a:ext cx="4163006" cy="164805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46D469-1651-A5F7-A9AE-5E94FB9CB4CB}"/>
              </a:ext>
            </a:extLst>
          </p:cNvPr>
          <p:cNvSpPr/>
          <p:nvPr/>
        </p:nvSpPr>
        <p:spPr>
          <a:xfrm>
            <a:off x="3212160" y="3733004"/>
            <a:ext cx="4153480" cy="13680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AB0E2CE8-1965-AA95-C1D8-4860B114865B}"/>
              </a:ext>
            </a:extLst>
          </p:cNvPr>
          <p:cNvCxnSpPr>
            <a:cxnSpLocks/>
          </p:cNvCxnSpPr>
          <p:nvPr/>
        </p:nvCxnSpPr>
        <p:spPr>
          <a:xfrm rot="16200000" flipV="1">
            <a:off x="4259796" y="4041069"/>
            <a:ext cx="360041" cy="14401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59C740B0-2D8E-E14A-FF54-A44989A9CC79}"/>
              </a:ext>
            </a:extLst>
          </p:cNvPr>
          <p:cNvCxnSpPr>
            <a:cxnSpLocks/>
          </p:cNvCxnSpPr>
          <p:nvPr/>
        </p:nvCxnSpPr>
        <p:spPr>
          <a:xfrm rot="10800000">
            <a:off x="5297184" y="3933056"/>
            <a:ext cx="726809" cy="360040"/>
          </a:xfrm>
          <a:prstGeom prst="curvedConnector3">
            <a:avLst>
              <a:gd name="adj1" fmla="val 1023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79075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WITH </a:t>
            </a:r>
            <a:r>
              <a:rPr lang="ko-KR" altLang="en-US" dirty="0"/>
              <a:t>절과 </a:t>
            </a:r>
            <a:r>
              <a:rPr lang="en-US" altLang="ko-KR" dirty="0"/>
              <a:t>CTE</a:t>
            </a:r>
          </a:p>
          <a:p>
            <a:pPr lvl="1"/>
            <a:r>
              <a:rPr lang="ko-KR" altLang="en-US" dirty="0"/>
              <a:t>아래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총 구매액이 많은 순으로 정렬하고 싶다면</a:t>
            </a:r>
            <a:r>
              <a:rPr lang="en-US" altLang="ko-KR" dirty="0"/>
              <a:t>?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WITH </a:t>
            </a:r>
            <a:r>
              <a:rPr lang="ko-KR" altLang="en-US" dirty="0"/>
              <a:t>절을 가지고 </a:t>
            </a:r>
            <a:r>
              <a:rPr lang="en-US" altLang="ko-KR" dirty="0"/>
              <a:t>SQL</a:t>
            </a:r>
            <a:r>
              <a:rPr lang="ko-KR" altLang="en-US" dirty="0"/>
              <a:t>문 작성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테이블 </a:t>
            </a:r>
            <a:r>
              <a:rPr lang="en-US" altLang="ko-KR" dirty="0"/>
              <a:t>X</a:t>
            </a:r>
            <a:r>
              <a:rPr lang="ko-KR" altLang="en-US" dirty="0"/>
              <a:t>는 실존하는 것이 아니라 </a:t>
            </a:r>
            <a:r>
              <a:rPr lang="en-US" altLang="ko-KR" dirty="0"/>
              <a:t>WITH </a:t>
            </a:r>
            <a:r>
              <a:rPr lang="ko-KR" altLang="en-US" dirty="0"/>
              <a:t>구문으로 만든 </a:t>
            </a:r>
            <a:r>
              <a:rPr lang="en-US" altLang="ko-KR" dirty="0"/>
              <a:t>SELECT</a:t>
            </a:r>
            <a:r>
              <a:rPr lang="ko-KR" altLang="en-US" dirty="0"/>
              <a:t> 문의 결과임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182</a:t>
            </a:fld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8034F34-31A3-9620-42CA-D4953EC3B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353939"/>
            <a:ext cx="6201640" cy="10669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D1C849-9FE4-2E90-AD52-22981700C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506" y="1395087"/>
            <a:ext cx="1190791" cy="1162212"/>
          </a:xfrm>
          <a:prstGeom prst="rect">
            <a:avLst/>
          </a:prstGeom>
        </p:spPr>
      </p:pic>
      <p:sp>
        <p:nvSpPr>
          <p:cNvPr id="5" name="설명선: 굽은 선(강조선) 4">
            <a:extLst>
              <a:ext uri="{FF2B5EF4-FFF2-40B4-BE49-F238E27FC236}">
                <a16:creationId xmlns:a16="http://schemas.microsoft.com/office/drawing/2014/main" id="{7CFC3795-E680-6263-99AA-F161F3CAACA7}"/>
              </a:ext>
            </a:extLst>
          </p:cNvPr>
          <p:cNvSpPr/>
          <p:nvPr/>
        </p:nvSpPr>
        <p:spPr>
          <a:xfrm>
            <a:off x="9060069" y="1268760"/>
            <a:ext cx="1656184" cy="1440160"/>
          </a:xfrm>
          <a:prstGeom prst="accentCallout2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D003A-173B-4787-7E6A-3035FF9AA1B1}"/>
              </a:ext>
            </a:extLst>
          </p:cNvPr>
          <p:cNvSpPr txBox="1"/>
          <p:nvPr/>
        </p:nvSpPr>
        <p:spPr>
          <a:xfrm>
            <a:off x="7716752" y="2876049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테이블</a:t>
            </a:r>
            <a:r>
              <a:rPr lang="en-US" altLang="ko-KR" b="1" dirty="0"/>
              <a:t>, X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CD2E0B-9CBC-CC0E-CA58-C3D43BCEF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440" y="2924944"/>
            <a:ext cx="4153480" cy="2000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B12724-04F9-4263-754D-658FDB116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5680" y="3733004"/>
            <a:ext cx="4163006" cy="164805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46D469-1651-A5F7-A9AE-5E94FB9CB4CB}"/>
              </a:ext>
            </a:extLst>
          </p:cNvPr>
          <p:cNvSpPr/>
          <p:nvPr/>
        </p:nvSpPr>
        <p:spPr>
          <a:xfrm>
            <a:off x="3212160" y="3733004"/>
            <a:ext cx="4153480" cy="13680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AB0E2CE8-1965-AA95-C1D8-4860B114865B}"/>
              </a:ext>
            </a:extLst>
          </p:cNvPr>
          <p:cNvCxnSpPr>
            <a:cxnSpLocks/>
          </p:cNvCxnSpPr>
          <p:nvPr/>
        </p:nvCxnSpPr>
        <p:spPr>
          <a:xfrm rot="16200000" flipV="1">
            <a:off x="4259796" y="4041069"/>
            <a:ext cx="360041" cy="14401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59C740B0-2D8E-E14A-FF54-A44989A9CC79}"/>
              </a:ext>
            </a:extLst>
          </p:cNvPr>
          <p:cNvCxnSpPr>
            <a:cxnSpLocks/>
          </p:cNvCxnSpPr>
          <p:nvPr/>
        </p:nvCxnSpPr>
        <p:spPr>
          <a:xfrm rot="10800000">
            <a:off x="5297184" y="3933056"/>
            <a:ext cx="726809" cy="360040"/>
          </a:xfrm>
          <a:prstGeom prst="curvedConnector3">
            <a:avLst>
              <a:gd name="adj1" fmla="val 1023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BB83778F-8686-8C7A-F7BD-18474CDC81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55740" y="4041068"/>
            <a:ext cx="1224136" cy="10081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81257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WITH </a:t>
            </a:r>
            <a:r>
              <a:rPr lang="ko-KR" altLang="en-US" dirty="0"/>
              <a:t>절과 </a:t>
            </a:r>
            <a:r>
              <a:rPr lang="en-US" altLang="ko-KR" dirty="0"/>
              <a:t>CTE</a:t>
            </a:r>
          </a:p>
          <a:p>
            <a:pPr lvl="1"/>
            <a:r>
              <a:rPr lang="ko-KR" altLang="en-US" dirty="0"/>
              <a:t>예제</a:t>
            </a:r>
            <a:endParaRPr lang="en-US" altLang="ko-KR" dirty="0"/>
          </a:p>
          <a:p>
            <a:pPr lvl="2"/>
            <a:r>
              <a:rPr lang="ko-KR" altLang="en-US" dirty="0"/>
              <a:t>회원 테이블</a:t>
            </a:r>
            <a:r>
              <a:rPr lang="en-US" altLang="ko-KR" dirty="0"/>
              <a:t>(</a:t>
            </a:r>
            <a:r>
              <a:rPr lang="en-US" altLang="ko-KR" dirty="0" err="1"/>
              <a:t>userTBL</a:t>
            </a:r>
            <a:r>
              <a:rPr lang="en-US" altLang="ko-KR" dirty="0"/>
              <a:t>)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각 지역별로 가장 큰 키를 </a:t>
            </a:r>
            <a:r>
              <a:rPr lang="en-US" altLang="ko-KR" dirty="0"/>
              <a:t>1</a:t>
            </a:r>
            <a:r>
              <a:rPr lang="ko-KR" altLang="en-US" dirty="0"/>
              <a:t>명씩 뽑은 후 그 사람들의 키에 대한 평균값을 </a:t>
            </a:r>
            <a:r>
              <a:rPr lang="ko-KR" altLang="en-US" dirty="0" err="1"/>
              <a:t>구해보시오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80999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WITH </a:t>
            </a:r>
            <a:r>
              <a:rPr lang="ko-KR" altLang="en-US" dirty="0"/>
              <a:t>절과 </a:t>
            </a:r>
            <a:r>
              <a:rPr lang="en-US" altLang="ko-KR" dirty="0"/>
              <a:t>CTE</a:t>
            </a:r>
          </a:p>
          <a:p>
            <a:pPr lvl="1"/>
            <a:r>
              <a:rPr lang="ko-KR" altLang="en-US" dirty="0"/>
              <a:t>예제</a:t>
            </a:r>
            <a:endParaRPr lang="en-US" altLang="ko-KR" dirty="0"/>
          </a:p>
          <a:p>
            <a:pPr lvl="2"/>
            <a:r>
              <a:rPr lang="ko-KR" altLang="en-US" dirty="0"/>
              <a:t>회원 테이블</a:t>
            </a:r>
            <a:r>
              <a:rPr lang="en-US" altLang="ko-KR" dirty="0"/>
              <a:t>(</a:t>
            </a:r>
            <a:r>
              <a:rPr lang="en-US" altLang="ko-KR" dirty="0" err="1"/>
              <a:t>userTBL</a:t>
            </a:r>
            <a:r>
              <a:rPr lang="en-US" altLang="ko-KR" dirty="0"/>
              <a:t>)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각 지역별로 가장 큰 키를 </a:t>
            </a:r>
            <a:r>
              <a:rPr lang="en-US" altLang="ko-KR" dirty="0"/>
              <a:t>1</a:t>
            </a:r>
            <a:r>
              <a:rPr lang="ko-KR" altLang="en-US" dirty="0"/>
              <a:t>명씩 뽑은 후 그 사람들의 키에 대한 평균값을 </a:t>
            </a:r>
            <a:r>
              <a:rPr lang="ko-KR" altLang="en-US" dirty="0" err="1"/>
              <a:t>구해보시오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“</a:t>
            </a:r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지역별로 가장 큰 키</a:t>
            </a:r>
            <a:r>
              <a:rPr lang="en-US" altLang="ko-KR" dirty="0"/>
              <a:t>＂</a:t>
            </a:r>
            <a:r>
              <a:rPr lang="ko-KR" altLang="en-US" dirty="0"/>
              <a:t>를 추출하는 </a:t>
            </a:r>
            <a:r>
              <a:rPr lang="ko-KR" altLang="en-US" dirty="0" err="1"/>
              <a:t>쿼리문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2-1. </a:t>
            </a:r>
            <a:r>
              <a:rPr lang="ko-KR" altLang="en-US" dirty="0"/>
              <a:t>위 쿼리문을 </a:t>
            </a:r>
            <a:r>
              <a:rPr lang="en-US" altLang="ko-KR" dirty="0"/>
              <a:t>WITH </a:t>
            </a:r>
            <a:r>
              <a:rPr lang="ko-KR" altLang="en-US" dirty="0"/>
              <a:t>구문으로 묶고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</a:t>
            </a:r>
            <a:r>
              <a:rPr lang="en-US" altLang="ko-KR" dirty="0"/>
              <a:t> 2-2. “</a:t>
            </a:r>
            <a:r>
              <a:rPr lang="ko-KR" altLang="en-US" dirty="0"/>
              <a:t>키 평균을 구하는 쿼리</a:t>
            </a:r>
            <a:r>
              <a:rPr lang="en-US" altLang="ko-KR" dirty="0"/>
              <a:t>“ (</a:t>
            </a:r>
            <a:r>
              <a:rPr lang="ko-KR" altLang="en-US" dirty="0"/>
              <a:t>추가</a:t>
            </a:r>
            <a:r>
              <a:rPr lang="en-US" altLang="ko-KR" dirty="0"/>
              <a:t>) </a:t>
            </a:r>
            <a:r>
              <a:rPr lang="ko-KR" altLang="en-US" dirty="0"/>
              <a:t>작성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184</a:t>
            </a:fld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301553-28A3-E2DA-3D44-F80A7612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859242"/>
            <a:ext cx="1381318" cy="10383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A986EF2-E84F-E780-EFAD-F9CA29456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217" y="4750953"/>
            <a:ext cx="1209844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4517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WITH </a:t>
            </a:r>
            <a:r>
              <a:rPr lang="ko-KR" altLang="en-US" dirty="0"/>
              <a:t>절과 </a:t>
            </a:r>
            <a:r>
              <a:rPr lang="en-US" altLang="ko-KR" dirty="0"/>
              <a:t>CTE</a:t>
            </a:r>
          </a:p>
          <a:p>
            <a:pPr lvl="1"/>
            <a:r>
              <a:rPr lang="ko-KR" altLang="en-US" dirty="0"/>
              <a:t>예제</a:t>
            </a:r>
            <a:endParaRPr lang="en-US" altLang="ko-KR" dirty="0"/>
          </a:p>
          <a:p>
            <a:pPr lvl="2"/>
            <a:r>
              <a:rPr lang="ko-KR" altLang="en-US" dirty="0"/>
              <a:t>회원 테이블</a:t>
            </a:r>
            <a:r>
              <a:rPr lang="en-US" altLang="ko-KR" dirty="0"/>
              <a:t>(</a:t>
            </a:r>
            <a:r>
              <a:rPr lang="en-US" altLang="ko-KR" dirty="0" err="1"/>
              <a:t>userTBL</a:t>
            </a:r>
            <a:r>
              <a:rPr lang="en-US" altLang="ko-KR" dirty="0"/>
              <a:t>)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각 지역별로 가장 큰 키를 </a:t>
            </a:r>
            <a:r>
              <a:rPr lang="en-US" altLang="ko-KR" dirty="0"/>
              <a:t>1</a:t>
            </a:r>
            <a:r>
              <a:rPr lang="ko-KR" altLang="en-US" dirty="0"/>
              <a:t>명씩 뽑은 후 그 사람들의 키에 대한 평균값을 </a:t>
            </a:r>
            <a:r>
              <a:rPr lang="ko-KR" altLang="en-US" dirty="0" err="1"/>
              <a:t>구해보시오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“</a:t>
            </a:r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지역별로 가장 큰 키</a:t>
            </a:r>
            <a:r>
              <a:rPr lang="en-US" altLang="ko-KR" dirty="0"/>
              <a:t>＂</a:t>
            </a:r>
            <a:r>
              <a:rPr lang="ko-KR" altLang="en-US" dirty="0"/>
              <a:t>를 추출하는 </a:t>
            </a:r>
            <a:r>
              <a:rPr lang="ko-KR" altLang="en-US" dirty="0" err="1"/>
              <a:t>쿼리문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2-1. </a:t>
            </a:r>
            <a:r>
              <a:rPr lang="ko-KR" altLang="en-US" dirty="0"/>
              <a:t>위 쿼리문을 </a:t>
            </a:r>
            <a:r>
              <a:rPr lang="en-US" altLang="ko-KR" dirty="0"/>
              <a:t>WITH </a:t>
            </a:r>
            <a:r>
              <a:rPr lang="ko-KR" altLang="en-US" dirty="0"/>
              <a:t>구문으로 묶고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</a:t>
            </a:r>
            <a:r>
              <a:rPr lang="en-US" altLang="ko-KR" dirty="0"/>
              <a:t> 2-2. “</a:t>
            </a:r>
            <a:r>
              <a:rPr lang="ko-KR" altLang="en-US" dirty="0"/>
              <a:t>키 평균을 구하는 쿼리</a:t>
            </a:r>
            <a:r>
              <a:rPr lang="en-US" altLang="ko-KR" dirty="0"/>
              <a:t>“ (</a:t>
            </a:r>
            <a:r>
              <a:rPr lang="ko-KR" altLang="en-US" dirty="0"/>
              <a:t>추가</a:t>
            </a:r>
            <a:r>
              <a:rPr lang="en-US" altLang="ko-KR" dirty="0"/>
              <a:t>) </a:t>
            </a:r>
            <a:r>
              <a:rPr lang="ko-KR" altLang="en-US" dirty="0"/>
              <a:t>작성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185</a:t>
            </a:fld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301553-28A3-E2DA-3D44-F80A7612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859242"/>
            <a:ext cx="1381318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18AB19A-5DF0-EF6B-B7D0-BFB2C6FB1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656" y="1969279"/>
            <a:ext cx="2781688" cy="7906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52B075C-83DE-1F23-5FAF-685AF3811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325" y="3123318"/>
            <a:ext cx="6096851" cy="8097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943DEBE-CC4E-D230-F9D8-A7060F289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664" y="4398479"/>
            <a:ext cx="6115904" cy="10955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A986EF2-E84F-E780-EFAD-F9CA29456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6217" y="4750953"/>
            <a:ext cx="1209844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8289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Ch06. SQL </a:t>
            </a:r>
            <a:r>
              <a:rPr lang="ko-KR" altLang="en-US" dirty="0"/>
              <a:t>기본</a:t>
            </a:r>
            <a:r>
              <a:rPr lang="en-US" altLang="ko-KR" dirty="0"/>
              <a:t> / </a:t>
            </a:r>
            <a:r>
              <a:rPr lang="ko-KR" altLang="en-US" dirty="0"/>
              <a:t>데이터 변경을 위한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WITH </a:t>
            </a:r>
            <a:r>
              <a:rPr lang="ko-KR" altLang="en-US" dirty="0"/>
              <a:t>절과 </a:t>
            </a:r>
            <a:r>
              <a:rPr lang="en-US" altLang="ko-KR" dirty="0"/>
              <a:t>CTE</a:t>
            </a:r>
          </a:p>
          <a:p>
            <a:pPr lvl="1"/>
            <a:r>
              <a:rPr lang="ko-KR" altLang="en-US" dirty="0"/>
              <a:t>예제</a:t>
            </a:r>
            <a:endParaRPr lang="en-US" altLang="ko-KR" dirty="0"/>
          </a:p>
          <a:p>
            <a:pPr lvl="2"/>
            <a:r>
              <a:rPr lang="ko-KR" altLang="en-US" dirty="0"/>
              <a:t>회원 테이블</a:t>
            </a:r>
            <a:r>
              <a:rPr lang="en-US" altLang="ko-KR" dirty="0"/>
              <a:t>(</a:t>
            </a:r>
            <a:r>
              <a:rPr lang="en-US" altLang="ko-KR" dirty="0" err="1"/>
              <a:t>userTBL</a:t>
            </a:r>
            <a:r>
              <a:rPr lang="en-US" altLang="ko-KR" dirty="0"/>
              <a:t>)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각 지역별로 가장 큰 키를 </a:t>
            </a:r>
            <a:r>
              <a:rPr lang="en-US" altLang="ko-KR" dirty="0"/>
              <a:t>1</a:t>
            </a:r>
            <a:r>
              <a:rPr lang="ko-KR" altLang="en-US" dirty="0"/>
              <a:t>명씩 뽑은 후 그 사람들의 키에 대한 평균값을 </a:t>
            </a:r>
            <a:r>
              <a:rPr lang="ko-KR" altLang="en-US" dirty="0" err="1"/>
              <a:t>구해보시오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“</a:t>
            </a:r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지역별로 가장 큰 키</a:t>
            </a:r>
            <a:r>
              <a:rPr lang="en-US" altLang="ko-KR" dirty="0"/>
              <a:t>＂</a:t>
            </a:r>
            <a:r>
              <a:rPr lang="ko-KR" altLang="en-US" dirty="0"/>
              <a:t>를 추출하는 </a:t>
            </a:r>
            <a:r>
              <a:rPr lang="ko-KR" altLang="en-US" dirty="0" err="1"/>
              <a:t>쿼리문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2-1. </a:t>
            </a:r>
            <a:r>
              <a:rPr lang="ko-KR" altLang="en-US" dirty="0"/>
              <a:t>위 쿼리문을 </a:t>
            </a:r>
            <a:r>
              <a:rPr lang="en-US" altLang="ko-KR" dirty="0"/>
              <a:t>WITH </a:t>
            </a:r>
            <a:r>
              <a:rPr lang="ko-KR" altLang="en-US" dirty="0"/>
              <a:t>구문으로 묶고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</a:t>
            </a:r>
            <a:r>
              <a:rPr lang="en-US" altLang="ko-KR" dirty="0"/>
              <a:t> 2-2. “</a:t>
            </a:r>
            <a:r>
              <a:rPr lang="ko-KR" altLang="en-US" dirty="0"/>
              <a:t>키 평균을 구하는 쿼리</a:t>
            </a:r>
            <a:r>
              <a:rPr lang="en-US" altLang="ko-KR" dirty="0"/>
              <a:t>“ (</a:t>
            </a:r>
            <a:r>
              <a:rPr lang="ko-KR" altLang="en-US" dirty="0"/>
              <a:t>추가</a:t>
            </a:r>
            <a:r>
              <a:rPr lang="en-US" altLang="ko-KR" dirty="0"/>
              <a:t>) </a:t>
            </a:r>
            <a:r>
              <a:rPr lang="ko-KR" altLang="en-US" dirty="0"/>
              <a:t>작성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186</a:t>
            </a:fld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301553-28A3-E2DA-3D44-F80A7612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859242"/>
            <a:ext cx="1381318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18AB19A-5DF0-EF6B-B7D0-BFB2C6FB1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656" y="1969279"/>
            <a:ext cx="2781688" cy="7906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52B075C-83DE-1F23-5FAF-685AF3811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325" y="3123318"/>
            <a:ext cx="6096851" cy="8097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943DEBE-CC4E-D230-F9D8-A7060F289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664" y="4398479"/>
            <a:ext cx="6115904" cy="10955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A986EF2-E84F-E780-EFAD-F9CA29456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6217" y="4750953"/>
            <a:ext cx="1209844" cy="3905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B77FEE-4AC5-2BBD-36F9-6EDEBE350624}"/>
              </a:ext>
            </a:extLst>
          </p:cNvPr>
          <p:cNvSpPr/>
          <p:nvPr/>
        </p:nvSpPr>
        <p:spPr>
          <a:xfrm>
            <a:off x="3083640" y="4397841"/>
            <a:ext cx="6180712" cy="809738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3B38BB74-E7FD-6E48-28D5-2772ADC1EF9E}"/>
              </a:ext>
            </a:extLst>
          </p:cNvPr>
          <p:cNvCxnSpPr>
            <a:cxnSpLocks/>
          </p:cNvCxnSpPr>
          <p:nvPr/>
        </p:nvCxnSpPr>
        <p:spPr>
          <a:xfrm flipV="1">
            <a:off x="4295800" y="4586202"/>
            <a:ext cx="1008112" cy="426974"/>
          </a:xfrm>
          <a:prstGeom prst="curvedConnector3">
            <a:avLst>
              <a:gd name="adj1" fmla="val 989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60A1EF71-F7C5-9F01-DF0D-DAA458EF40E1}"/>
              </a:ext>
            </a:extLst>
          </p:cNvPr>
          <p:cNvCxnSpPr>
            <a:cxnSpLocks/>
          </p:cNvCxnSpPr>
          <p:nvPr/>
        </p:nvCxnSpPr>
        <p:spPr>
          <a:xfrm flipV="1">
            <a:off x="5519936" y="4596852"/>
            <a:ext cx="654060" cy="416324"/>
          </a:xfrm>
          <a:prstGeom prst="curvedConnector3">
            <a:avLst>
              <a:gd name="adj1" fmla="val 1010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BC740FA8-D239-A4AF-A829-41FE06FABF42}"/>
              </a:ext>
            </a:extLst>
          </p:cNvPr>
          <p:cNvCxnSpPr>
            <a:cxnSpLocks/>
          </p:cNvCxnSpPr>
          <p:nvPr/>
        </p:nvCxnSpPr>
        <p:spPr>
          <a:xfrm>
            <a:off x="4260911" y="4647239"/>
            <a:ext cx="2339145" cy="653969"/>
          </a:xfrm>
          <a:prstGeom prst="curvedConnector3">
            <a:avLst>
              <a:gd name="adj1" fmla="val 993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77595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에서 지원하는 데이터 형식의 종류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다양한 데이터 타입을 지원</a:t>
            </a:r>
            <a:endParaRPr lang="en-US" altLang="ko-KR" dirty="0"/>
          </a:p>
          <a:p>
            <a:pPr lvl="1"/>
            <a:r>
              <a:rPr lang="ko-KR" altLang="en-US" dirty="0"/>
              <a:t>숫자 데이터 형식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187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C0430A4-26A7-5E52-CE2F-5704B5DD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1286789"/>
            <a:ext cx="6998677" cy="4885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190211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에서 지원하는 데이터 형식의 종류</a:t>
            </a:r>
            <a:endParaRPr lang="en-US" altLang="ko-KR" dirty="0"/>
          </a:p>
          <a:p>
            <a:pPr lvl="1"/>
            <a:r>
              <a:rPr lang="ko-KR" altLang="en-US" dirty="0"/>
              <a:t>문자 데이터 형식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188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FF39957-4139-B5F6-E43E-D8C1C322A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83" y="1052736"/>
            <a:ext cx="6006122" cy="4977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54559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에서 지원하는 데이터 형식의 종류</a:t>
            </a:r>
            <a:endParaRPr lang="en-US" altLang="ko-KR" dirty="0"/>
          </a:p>
          <a:p>
            <a:pPr lvl="1"/>
            <a:r>
              <a:rPr lang="ko-KR" altLang="en-US" dirty="0"/>
              <a:t>문자 데이터 형식</a:t>
            </a:r>
            <a:endParaRPr lang="en-US" altLang="ko-KR" dirty="0"/>
          </a:p>
          <a:p>
            <a:pPr lvl="2"/>
            <a:r>
              <a:rPr lang="en-US" altLang="ko-KR" dirty="0"/>
              <a:t>CHAR  </a:t>
            </a:r>
            <a:r>
              <a:rPr lang="ko-KR" altLang="en-US" dirty="0"/>
              <a:t>형식은 고정 길이 문자형으로 자릿수가 고정되어 있음</a:t>
            </a:r>
            <a:endParaRPr lang="en-US" altLang="ko-KR" dirty="0"/>
          </a:p>
          <a:p>
            <a:pPr lvl="3"/>
            <a:r>
              <a:rPr lang="ko-KR" altLang="en-US" dirty="0"/>
              <a:t>예를 들어</a:t>
            </a:r>
            <a:r>
              <a:rPr lang="en-US" altLang="ko-KR" dirty="0"/>
              <a:t>, CHAR(100)</a:t>
            </a:r>
            <a:r>
              <a:rPr lang="ko-KR" altLang="en-US" dirty="0"/>
              <a:t> 형식에 </a:t>
            </a:r>
            <a:r>
              <a:rPr lang="en-US" altLang="ko-KR" dirty="0"/>
              <a:t>‘ABC’ </a:t>
            </a:r>
            <a:r>
              <a:rPr lang="ko-KR" altLang="en-US" dirty="0"/>
              <a:t>세</a:t>
            </a:r>
            <a:r>
              <a:rPr lang="en-US" altLang="ko-KR" dirty="0"/>
              <a:t>(3) </a:t>
            </a:r>
            <a:r>
              <a:rPr lang="ko-KR" altLang="en-US" dirty="0"/>
              <a:t>글자를 저장할 경우 </a:t>
            </a:r>
            <a:r>
              <a:rPr lang="en-US" altLang="ko-KR" dirty="0"/>
              <a:t>100</a:t>
            </a:r>
            <a:r>
              <a:rPr lang="ko-KR" altLang="en-US" dirty="0"/>
              <a:t>자리를 모두 확보한 후에 </a:t>
            </a:r>
            <a:r>
              <a:rPr lang="en-US" altLang="ko-KR" dirty="0"/>
              <a:t>3</a:t>
            </a:r>
            <a:r>
              <a:rPr lang="ko-KR" altLang="en-US" dirty="0"/>
              <a:t>자리만 사용하고 </a:t>
            </a:r>
            <a:r>
              <a:rPr lang="en-US" altLang="ko-KR" dirty="0"/>
              <a:t>97 </a:t>
            </a:r>
            <a:r>
              <a:rPr lang="ko-KR" altLang="en-US" dirty="0"/>
              <a:t>자리는 빈공간으로 남음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낭비 발생</a:t>
            </a:r>
            <a:endParaRPr lang="en-US" altLang="ko-KR" dirty="0"/>
          </a:p>
          <a:p>
            <a:pPr lvl="2"/>
            <a:r>
              <a:rPr lang="en-US" altLang="ko-KR" dirty="0"/>
              <a:t>VARCHAR </a:t>
            </a:r>
            <a:r>
              <a:rPr lang="ko-KR" altLang="en-US" dirty="0"/>
              <a:t>형식은 가변 길이 문자형</a:t>
            </a:r>
            <a:endParaRPr lang="en-US" altLang="ko-KR" dirty="0"/>
          </a:p>
          <a:p>
            <a:pPr lvl="3"/>
            <a:r>
              <a:rPr lang="en-US" altLang="ko-KR" dirty="0"/>
              <a:t>VARCHAR(100) </a:t>
            </a:r>
            <a:r>
              <a:rPr lang="ko-KR" altLang="en-US" dirty="0"/>
              <a:t>형식에 </a:t>
            </a:r>
            <a:r>
              <a:rPr lang="en-US" altLang="ko-KR" dirty="0"/>
              <a:t>‘ABC’ </a:t>
            </a:r>
            <a:r>
              <a:rPr lang="ko-KR" altLang="en-US" dirty="0"/>
              <a:t>세</a:t>
            </a:r>
            <a:r>
              <a:rPr lang="en-US" altLang="ko-KR" dirty="0"/>
              <a:t>(3) </a:t>
            </a:r>
            <a:r>
              <a:rPr lang="ko-KR" altLang="en-US" dirty="0"/>
              <a:t>글자를 저장하게 되면 </a:t>
            </a:r>
            <a:r>
              <a:rPr lang="en-US" altLang="ko-KR" dirty="0"/>
              <a:t>3</a:t>
            </a:r>
            <a:r>
              <a:rPr lang="ko-KR" altLang="en-US" dirty="0"/>
              <a:t>자리만 사용</a:t>
            </a:r>
            <a:r>
              <a:rPr lang="en-US" altLang="ko-KR" dirty="0"/>
              <a:t>. </a:t>
            </a:r>
            <a:r>
              <a:rPr lang="ko-KR" altLang="en-US" dirty="0"/>
              <a:t>그래서 공간을 효율적으로 사용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 </a:t>
            </a:r>
            <a:r>
              <a:rPr lang="en-US" altLang="ko-KR" dirty="0"/>
              <a:t>CHAR</a:t>
            </a:r>
            <a:r>
              <a:rPr lang="ko-KR" altLang="en-US" dirty="0"/>
              <a:t>  형의 장점</a:t>
            </a:r>
            <a:endParaRPr lang="en-US" altLang="ko-KR" dirty="0"/>
          </a:p>
          <a:p>
            <a:pPr lvl="3"/>
            <a:r>
              <a:rPr lang="en-US" altLang="ko-KR" dirty="0"/>
              <a:t>INSERT, UPDATE</a:t>
            </a:r>
            <a:r>
              <a:rPr lang="ko-KR" altLang="en-US" dirty="0"/>
              <a:t> 시에 일반적으로 더 좋은 성능을 발휘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51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2.2 MySQL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Windows Service - MySQL </a:t>
            </a:r>
            <a:r>
              <a:rPr lang="ko-KR" altLang="en-US" dirty="0"/>
              <a:t>서버를 </a:t>
            </a:r>
            <a:r>
              <a:rPr lang="en-US" altLang="ko-KR" dirty="0"/>
              <a:t>Windows</a:t>
            </a:r>
            <a:r>
              <a:rPr lang="ko-KR" altLang="en-US" dirty="0"/>
              <a:t>의 서비스로 등록하기 위한 설정</a:t>
            </a:r>
            <a:endParaRPr lang="en-US" altLang="ko-KR" dirty="0"/>
          </a:p>
          <a:p>
            <a:pPr lvl="2"/>
            <a:r>
              <a:rPr lang="en-US" altLang="ko-KR" dirty="0"/>
              <a:t>Windows Service Name : MySQL80 </a:t>
            </a:r>
            <a:r>
              <a:rPr lang="en-US" altLang="ko-KR" dirty="0">
                <a:sym typeface="Wingdings" panose="05000000000000000000" pitchFamily="2" charset="2"/>
              </a:rPr>
              <a:t> MySQL</a:t>
            </a:r>
          </a:p>
          <a:p>
            <a:pPr lvl="2"/>
            <a:r>
              <a:rPr lang="en-US" altLang="ko-KR" dirty="0"/>
              <a:t>Next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19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414" y="1628800"/>
            <a:ext cx="5989320" cy="4518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번개 7"/>
          <p:cNvSpPr/>
          <p:nvPr/>
        </p:nvSpPr>
        <p:spPr>
          <a:xfrm>
            <a:off x="7721888" y="2943762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번개 6"/>
          <p:cNvSpPr/>
          <p:nvPr/>
        </p:nvSpPr>
        <p:spPr>
          <a:xfrm>
            <a:off x="9420440" y="5745104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439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에서 지원하는 데이터 형식의 종류</a:t>
            </a:r>
            <a:endParaRPr lang="en-US" altLang="ko-KR" dirty="0"/>
          </a:p>
          <a:p>
            <a:pPr lvl="1"/>
            <a:r>
              <a:rPr lang="ko-KR" altLang="en-US" dirty="0" err="1"/>
              <a:t>날자와</a:t>
            </a:r>
            <a:r>
              <a:rPr lang="ko-KR" altLang="en-US" dirty="0"/>
              <a:t> 시간 데이터 형식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190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64EF75C-D069-C7EA-5516-38F8D1843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099" y="1268760"/>
            <a:ext cx="7595089" cy="3676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531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에서 지원하는 데이터 형식의 종류</a:t>
            </a:r>
            <a:endParaRPr lang="en-US" altLang="ko-KR" dirty="0"/>
          </a:p>
          <a:p>
            <a:pPr lvl="1"/>
            <a:r>
              <a:rPr lang="ko-KR" altLang="en-US" dirty="0" err="1"/>
              <a:t>날자와</a:t>
            </a:r>
            <a:r>
              <a:rPr lang="ko-KR" altLang="en-US" dirty="0"/>
              <a:t> 시간 데이터 형식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191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B50094-EB95-07C6-5B64-6FD01A63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033" y="1535906"/>
            <a:ext cx="7497221" cy="809738"/>
          </a:xfrm>
          <a:prstGeom prst="rect">
            <a:avLst/>
          </a:prstGeom>
        </p:spPr>
      </p:pic>
      <p:pic>
        <p:nvPicPr>
          <p:cNvPr id="8" name="Picture 2" descr="C:\Users\USER\Desktop\이것이mysql이다\이미지모음\1-9장그림(2019.09.16)\07장그림\07-01 ori.bmp">
            <a:extLst>
              <a:ext uri="{FF2B5EF4-FFF2-40B4-BE49-F238E27FC236}">
                <a16:creationId xmlns:a16="http://schemas.microsoft.com/office/drawing/2014/main" id="{D717F6AA-D1B5-9E0E-DD8B-D81772891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2845516"/>
            <a:ext cx="6281373" cy="84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00919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에서 지원하는 데이터 형식의 종류</a:t>
            </a:r>
            <a:endParaRPr lang="en-US" altLang="ko-KR" dirty="0"/>
          </a:p>
          <a:p>
            <a:pPr lvl="1"/>
            <a:r>
              <a:rPr lang="ko-KR" altLang="en-US" dirty="0"/>
              <a:t>기타 데이터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LONGTEXT,</a:t>
            </a:r>
            <a:r>
              <a:rPr lang="ko-KR" altLang="en-US" dirty="0"/>
              <a:t> </a:t>
            </a:r>
            <a:r>
              <a:rPr lang="en-US" altLang="ko-KR" dirty="0"/>
              <a:t>LONGBLOB</a:t>
            </a:r>
          </a:p>
          <a:p>
            <a:pPr lvl="2"/>
            <a:r>
              <a:rPr lang="en-US" altLang="ko-KR" dirty="0"/>
              <a:t>LOB(Large Object, </a:t>
            </a:r>
            <a:r>
              <a:rPr lang="ko-KR" altLang="en-US" dirty="0"/>
              <a:t>대량의 데이터</a:t>
            </a:r>
            <a:r>
              <a:rPr lang="en-US" altLang="ko-KR" dirty="0"/>
              <a:t>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저장하기 위해 </a:t>
            </a:r>
            <a:r>
              <a:rPr lang="en-US" altLang="ko-KR" dirty="0"/>
              <a:t>LONGTEXT, LONGBLOB </a:t>
            </a:r>
            <a:r>
              <a:rPr lang="ko-KR" altLang="en-US" dirty="0"/>
              <a:t>데이터 형식 지원</a:t>
            </a:r>
            <a:endParaRPr lang="en-US" altLang="ko-KR" dirty="0"/>
          </a:p>
          <a:p>
            <a:pPr lvl="2"/>
            <a:r>
              <a:rPr lang="ko-KR" altLang="en-US" dirty="0"/>
              <a:t>지원되는 데이터의 크기는 약 </a:t>
            </a:r>
            <a:r>
              <a:rPr lang="en-US" altLang="ko-KR" dirty="0"/>
              <a:t>4GB</a:t>
            </a:r>
            <a:r>
              <a:rPr lang="ko-KR" altLang="en-US" dirty="0"/>
              <a:t>의 파일을 하나의 데이터로 저장 가능</a:t>
            </a:r>
            <a:endParaRPr lang="en-US" altLang="ko-KR" dirty="0"/>
          </a:p>
          <a:p>
            <a:pPr lvl="2"/>
            <a:r>
              <a:rPr lang="en-US" altLang="ko-KR" dirty="0"/>
              <a:t>LONGTEXT</a:t>
            </a:r>
          </a:p>
          <a:p>
            <a:pPr lvl="3"/>
            <a:r>
              <a:rPr lang="ko-KR" altLang="en-US" dirty="0"/>
              <a:t>장편 소설과 같은 큰 텍스트 파일</a:t>
            </a:r>
            <a:endParaRPr lang="en-US" altLang="ko-KR" dirty="0"/>
          </a:p>
          <a:p>
            <a:pPr lvl="2"/>
            <a:r>
              <a:rPr lang="en-US" altLang="ko-KR" dirty="0"/>
              <a:t>LONGBLOB</a:t>
            </a:r>
          </a:p>
          <a:p>
            <a:pPr lvl="3"/>
            <a:r>
              <a:rPr lang="ko-KR" altLang="en-US" dirty="0"/>
              <a:t>동영상 파일과 같은 큰 바이너리 파일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192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415378-95E5-A599-F0FD-2FC382FDA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595" y="1340768"/>
            <a:ext cx="8600098" cy="1588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97065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변수의 사용</a:t>
            </a:r>
            <a:endParaRPr lang="en-US" altLang="ko-KR" dirty="0"/>
          </a:p>
          <a:p>
            <a:pPr lvl="1"/>
            <a:r>
              <a:rPr lang="ko-KR" altLang="en-US" dirty="0"/>
              <a:t>변수 선언과 값의 할당</a:t>
            </a:r>
            <a:endParaRPr lang="en-US" altLang="ko-KR" dirty="0"/>
          </a:p>
          <a:p>
            <a:pPr marL="362829" lvl="1" indent="0">
              <a:buNone/>
            </a:pPr>
            <a:endParaRPr lang="en-US" altLang="ko-KR" dirty="0"/>
          </a:p>
          <a:p>
            <a:pPr marL="362829" lvl="1" indent="0">
              <a:buNone/>
            </a:pPr>
            <a:endParaRPr lang="en-US" altLang="ko-KR" dirty="0"/>
          </a:p>
          <a:p>
            <a:pPr lvl="2"/>
            <a:r>
              <a:rPr lang="en-US" altLang="ko-KR" dirty="0"/>
              <a:t>Workbench</a:t>
            </a:r>
            <a:r>
              <a:rPr lang="ko-KR" altLang="en-US" dirty="0"/>
              <a:t>을 사용해서 변수를 생성하는 경우</a:t>
            </a:r>
            <a:r>
              <a:rPr lang="en-US" altLang="ko-KR" dirty="0"/>
              <a:t>, Workbench</a:t>
            </a:r>
            <a:r>
              <a:rPr lang="ko-KR" altLang="en-US" dirty="0"/>
              <a:t>를 재 시작할 때까지 유지</a:t>
            </a:r>
            <a:endParaRPr lang="en-US" altLang="ko-KR" dirty="0"/>
          </a:p>
          <a:p>
            <a:pPr lvl="1"/>
            <a:r>
              <a:rPr lang="ko-KR" altLang="en-US" dirty="0"/>
              <a:t>변수 활용 실습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193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B4B09B-0402-7862-8DDE-51BD3DA76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798" y="1371468"/>
            <a:ext cx="4953691" cy="5239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340F63-A3AB-1DAD-8791-E25A37788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798" y="2475906"/>
            <a:ext cx="3067478" cy="33627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85277A-3E9B-1E49-4993-500E201C1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008" y="4245706"/>
            <a:ext cx="914528" cy="400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E28E90-8A87-CC7D-5FFC-5D073D185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2144" y="4669148"/>
            <a:ext cx="2276793" cy="3905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B6902EC-21C1-CB99-BBFD-96CC43B68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2144" y="5083064"/>
            <a:ext cx="1619476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823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변수의 사용</a:t>
            </a:r>
            <a:endParaRPr lang="en-US" altLang="ko-KR" dirty="0"/>
          </a:p>
          <a:p>
            <a:pPr lvl="1"/>
            <a:r>
              <a:rPr lang="ko-KR" altLang="en-US" dirty="0"/>
              <a:t>변수 활용 실습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194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D55983-E9BD-4786-D4B3-7C5BD152F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411626"/>
            <a:ext cx="8402223" cy="1047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21919D-3C84-5C18-E2FD-0C0A5616D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729" y="1796390"/>
            <a:ext cx="1238423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8537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데이터 형식과 형 변환</a:t>
            </a:r>
            <a:endParaRPr lang="en-US" altLang="ko-KR" dirty="0"/>
          </a:p>
          <a:p>
            <a:pPr lvl="1"/>
            <a:r>
              <a:rPr lang="ko-KR" altLang="en-US" dirty="0"/>
              <a:t>데이터 형식 변환 함수</a:t>
            </a:r>
            <a:endParaRPr lang="en-US" altLang="ko-KR" dirty="0"/>
          </a:p>
          <a:p>
            <a:pPr lvl="2"/>
            <a:r>
              <a:rPr lang="ko-KR" altLang="en-US" dirty="0"/>
              <a:t>일반적으로 </a:t>
            </a:r>
            <a:r>
              <a:rPr lang="en-US" altLang="ko-KR" dirty="0"/>
              <a:t>CAST( ), CONVERT( ) </a:t>
            </a:r>
            <a:r>
              <a:rPr lang="ko-KR" altLang="en-US" dirty="0"/>
              <a:t>함수를 많이 사용함</a:t>
            </a:r>
            <a:endParaRPr lang="en-US" altLang="ko-KR" dirty="0"/>
          </a:p>
          <a:p>
            <a:pPr lvl="2"/>
            <a:r>
              <a:rPr lang="en-US" altLang="ko-KR" dirty="0"/>
              <a:t>BINARY, CHAR, DATE, DATETIME, DECIMAL, JSON, SIGNED INTEGER, TIME, UNSIGNED INTEGER </a:t>
            </a:r>
            <a:r>
              <a:rPr lang="ko-KR" altLang="en-US" dirty="0"/>
              <a:t>형식으로 변경 가능</a:t>
            </a:r>
            <a:endParaRPr lang="en-US" altLang="ko-KR" dirty="0"/>
          </a:p>
          <a:p>
            <a:pPr lvl="2"/>
            <a:r>
              <a:rPr lang="ko-KR" altLang="en-US" dirty="0"/>
              <a:t>함수 사용 형식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데이터 형식 변환 예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195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B20790-8A21-7E41-B789-9BBBB7CBA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958" y="2202311"/>
            <a:ext cx="4191585" cy="514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939BE7-3C17-0B06-3EE2-9213C3B47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3195605"/>
            <a:ext cx="3886742" cy="4667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495D36-D21E-3E94-06A7-FDACAEA92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962" y="3717032"/>
            <a:ext cx="1133633" cy="5048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C65FA6-E001-FCED-DE08-A7E1E64C9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599" y="3861048"/>
            <a:ext cx="6630325" cy="4763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94B018D-E2EB-6FCA-CA48-301595870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9629" y="5070615"/>
            <a:ext cx="1133633" cy="5239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6B37659-29E4-933C-446C-FE401AED5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4599" y="4494551"/>
            <a:ext cx="6763694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1897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데이터 형식과 형 변환</a:t>
            </a:r>
            <a:endParaRPr lang="en-US" altLang="ko-KR" dirty="0"/>
          </a:p>
          <a:p>
            <a:pPr lvl="1"/>
            <a:r>
              <a:rPr lang="ko-KR" altLang="en-US" dirty="0"/>
              <a:t>암시적인 형 변환</a:t>
            </a:r>
            <a:endParaRPr lang="en-US" altLang="ko-KR" dirty="0"/>
          </a:p>
          <a:p>
            <a:pPr lvl="2"/>
            <a:r>
              <a:rPr lang="en-US" altLang="ko-KR" dirty="0"/>
              <a:t>CAST( ) </a:t>
            </a:r>
            <a:r>
              <a:rPr lang="ko-KR" altLang="en-US" dirty="0"/>
              <a:t>또는 </a:t>
            </a:r>
            <a:r>
              <a:rPr lang="en-US" altLang="ko-KR" dirty="0"/>
              <a:t>CONVERT( )</a:t>
            </a:r>
            <a:r>
              <a:rPr lang="ko-KR" altLang="en-US" dirty="0"/>
              <a:t>를 사용하지 않고 형변환이 이루어지는 경우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196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D789DD-D69E-B9C4-E1F1-CE6C17470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087" y="1693016"/>
            <a:ext cx="7535327" cy="13432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54D75A-796C-F79D-C9FB-EB86FB55B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983" y="3427080"/>
            <a:ext cx="971686" cy="3810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C9CE3B-DCC7-04F4-16BB-7EDF37D8E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143" y="3427080"/>
            <a:ext cx="1543265" cy="40010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FFB2B87-0B22-D7E6-E52C-4A73D4C19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882" y="3436606"/>
            <a:ext cx="1619476" cy="3905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11D2EB-496F-C227-6246-155B5B612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3436606"/>
            <a:ext cx="1143160" cy="3905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6F6D2F2-8CDA-6ED2-2C4E-9093040633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5541" y="3440120"/>
            <a:ext cx="1038370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5230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내장 함수</a:t>
            </a:r>
            <a:endParaRPr lang="en-US" altLang="ko-KR" dirty="0"/>
          </a:p>
          <a:p>
            <a:pPr lvl="1"/>
            <a:r>
              <a:rPr lang="ko-KR" altLang="en-US" dirty="0"/>
              <a:t>내장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endParaRPr lang="en-US" altLang="ko-KR" dirty="0"/>
          </a:p>
          <a:p>
            <a:pPr lvl="2"/>
            <a:r>
              <a:rPr lang="ko-KR" altLang="en-US" dirty="0"/>
              <a:t>흐름 제어 함수</a:t>
            </a:r>
            <a:r>
              <a:rPr lang="en-US" altLang="ko-KR" dirty="0"/>
              <a:t>, </a:t>
            </a:r>
            <a:r>
              <a:rPr lang="ko-KR" altLang="en-US" dirty="0"/>
              <a:t>문자열 함수</a:t>
            </a:r>
            <a:r>
              <a:rPr lang="en-US" altLang="ko-KR" dirty="0"/>
              <a:t>, </a:t>
            </a:r>
            <a:r>
              <a:rPr lang="ko-KR" altLang="en-US" dirty="0"/>
              <a:t>수학 함수</a:t>
            </a:r>
            <a:r>
              <a:rPr lang="en-US" altLang="ko-KR" dirty="0"/>
              <a:t>, </a:t>
            </a:r>
            <a:r>
              <a:rPr lang="ko-KR" altLang="en-US" dirty="0"/>
              <a:t>날자</a:t>
            </a:r>
            <a:r>
              <a:rPr lang="en-US" altLang="ko-KR" dirty="0"/>
              <a:t>/</a:t>
            </a:r>
            <a:r>
              <a:rPr lang="ko-KR" altLang="en-US" dirty="0"/>
              <a:t>시간 함수</a:t>
            </a:r>
            <a:r>
              <a:rPr lang="en-US" altLang="ko-KR" dirty="0"/>
              <a:t>, </a:t>
            </a:r>
            <a:r>
              <a:rPr lang="ko-KR" altLang="en-US" dirty="0"/>
              <a:t>전체 텍스트 검색 함수</a:t>
            </a:r>
            <a:r>
              <a:rPr lang="en-US" altLang="ko-KR" dirty="0"/>
              <a:t>, </a:t>
            </a:r>
            <a:r>
              <a:rPr lang="ko-KR" altLang="en-US" dirty="0"/>
              <a:t>형 변환 함수</a:t>
            </a:r>
            <a:r>
              <a:rPr lang="en-US" altLang="ko-KR" dirty="0"/>
              <a:t>, XML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비트 함수</a:t>
            </a:r>
            <a:r>
              <a:rPr lang="en-US" altLang="ko-KR" dirty="0"/>
              <a:t>, </a:t>
            </a:r>
            <a:r>
              <a:rPr lang="ko-KR" altLang="en-US" dirty="0"/>
              <a:t>보안</a:t>
            </a:r>
            <a:r>
              <a:rPr lang="en-US" altLang="ko-KR" dirty="0"/>
              <a:t>/</a:t>
            </a:r>
            <a:r>
              <a:rPr lang="ko-KR" altLang="en-US" dirty="0"/>
              <a:t>압축 </a:t>
            </a:r>
            <a:r>
              <a:rPr lang="ko-KR" altLang="en-US" dirty="0" err="1"/>
              <a:t>합수</a:t>
            </a:r>
            <a:r>
              <a:rPr lang="en-US" altLang="ko-KR" dirty="0"/>
              <a:t>, </a:t>
            </a:r>
            <a:r>
              <a:rPr lang="ko-KR" altLang="en-US" dirty="0"/>
              <a:t>정보 함수</a:t>
            </a:r>
            <a:r>
              <a:rPr lang="en-US" altLang="ko-KR" dirty="0"/>
              <a:t>, </a:t>
            </a:r>
            <a:r>
              <a:rPr lang="ko-KR" altLang="en-US" dirty="0"/>
              <a:t>공간 분석 함수</a:t>
            </a:r>
            <a:r>
              <a:rPr lang="en-US" altLang="ko-KR" dirty="0"/>
              <a:t>, </a:t>
            </a:r>
            <a:r>
              <a:rPr lang="ko-KR" altLang="en-US" dirty="0"/>
              <a:t>기타 함수 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81545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내장 함수 </a:t>
            </a:r>
            <a:r>
              <a:rPr lang="en-US" altLang="ko-KR" dirty="0"/>
              <a:t>– </a:t>
            </a:r>
            <a:r>
              <a:rPr lang="ko-KR" altLang="en-US" dirty="0"/>
              <a:t>흐름 제어 함수</a:t>
            </a:r>
            <a:endParaRPr lang="en-US" altLang="ko-KR" dirty="0"/>
          </a:p>
          <a:p>
            <a:pPr lvl="1"/>
            <a:r>
              <a:rPr lang="ko-KR" altLang="en-US" dirty="0"/>
              <a:t>프로그램의 흐름</a:t>
            </a:r>
            <a:r>
              <a:rPr lang="en-US" altLang="ko-KR" dirty="0"/>
              <a:t>(flow)</a:t>
            </a:r>
            <a:r>
              <a:rPr lang="ko-KR" altLang="en-US" dirty="0"/>
              <a:t>를 제어 </a:t>
            </a:r>
            <a:endParaRPr lang="en-US" altLang="ko-KR" dirty="0"/>
          </a:p>
          <a:p>
            <a:pPr lvl="1"/>
            <a:r>
              <a:rPr lang="en-US" altLang="ko-KR" dirty="0"/>
              <a:t>IF ( </a:t>
            </a:r>
            <a:r>
              <a:rPr lang="ko-KR" altLang="en-US" dirty="0"/>
              <a:t>수식</a:t>
            </a:r>
            <a:r>
              <a:rPr lang="en-US" altLang="ko-KR" dirty="0"/>
              <a:t>, </a:t>
            </a:r>
            <a:r>
              <a:rPr lang="ko-KR" altLang="en-US" dirty="0"/>
              <a:t>참</a:t>
            </a:r>
            <a:r>
              <a:rPr lang="en-US" altLang="ko-KR" dirty="0"/>
              <a:t>, </a:t>
            </a:r>
            <a:r>
              <a:rPr lang="ko-KR" altLang="en-US" dirty="0"/>
              <a:t>거짓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수식이 참 또는 거짓인지에 따라 분기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IFNULL(</a:t>
            </a:r>
            <a:r>
              <a:rPr lang="ko-KR" altLang="en-US" dirty="0"/>
              <a:t>수식</a:t>
            </a:r>
            <a:r>
              <a:rPr lang="en-US" altLang="ko-KR" dirty="0"/>
              <a:t>1, </a:t>
            </a:r>
            <a:r>
              <a:rPr lang="ko-KR" altLang="en-US" dirty="0"/>
              <a:t>수식</a:t>
            </a:r>
            <a:r>
              <a:rPr lang="en-US" altLang="ko-KR" dirty="0"/>
              <a:t>2)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 IFNULL(expression1,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expression2)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r>
              <a:rPr lang="ko-KR" altLang="en-US" dirty="0"/>
              <a:t>수식</a:t>
            </a:r>
            <a:r>
              <a:rPr lang="en-US" altLang="ko-KR" dirty="0"/>
              <a:t>1</a:t>
            </a:r>
            <a:r>
              <a:rPr lang="ko-KR" altLang="en-US" dirty="0"/>
              <a:t>이 </a:t>
            </a:r>
            <a:r>
              <a:rPr lang="en-US" altLang="ko-KR" dirty="0"/>
              <a:t>NULL</a:t>
            </a:r>
            <a:r>
              <a:rPr lang="ko-KR" altLang="en-US" dirty="0"/>
              <a:t>이 아니면 수식</a:t>
            </a:r>
            <a:r>
              <a:rPr lang="en-US" altLang="ko-KR" dirty="0"/>
              <a:t>1</a:t>
            </a:r>
            <a:r>
              <a:rPr lang="ko-KR" altLang="en-US" dirty="0"/>
              <a:t>을 반환하고 수식</a:t>
            </a:r>
            <a:r>
              <a:rPr lang="en-US" altLang="ko-KR" dirty="0"/>
              <a:t>1</a:t>
            </a:r>
            <a:r>
              <a:rPr lang="ko-KR" altLang="en-US" dirty="0"/>
              <a:t>일 </a:t>
            </a:r>
            <a:r>
              <a:rPr lang="en-US" altLang="ko-KR" dirty="0"/>
              <a:t>NULL</a:t>
            </a:r>
            <a:r>
              <a:rPr lang="ko-KR" altLang="en-US" dirty="0"/>
              <a:t>이면 수식</a:t>
            </a:r>
            <a:r>
              <a:rPr lang="en-US" altLang="ko-KR" dirty="0"/>
              <a:t>2</a:t>
            </a:r>
            <a:r>
              <a:rPr lang="ko-KR" altLang="en-US" dirty="0"/>
              <a:t>가 반환됨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NULLIF(</a:t>
            </a:r>
            <a:r>
              <a:rPr lang="ko-KR" altLang="en-US" dirty="0"/>
              <a:t>수식</a:t>
            </a:r>
            <a:r>
              <a:rPr lang="en-US" altLang="ko-KR" dirty="0"/>
              <a:t>1, </a:t>
            </a:r>
            <a:r>
              <a:rPr lang="ko-KR" altLang="en-US" dirty="0"/>
              <a:t>수식</a:t>
            </a:r>
            <a:r>
              <a:rPr lang="en-US" altLang="ko-KR" dirty="0"/>
              <a:t>2)</a:t>
            </a:r>
          </a:p>
          <a:p>
            <a:pPr lvl="2"/>
            <a:r>
              <a:rPr lang="ko-KR" altLang="en-US" dirty="0"/>
              <a:t>수식</a:t>
            </a:r>
            <a:r>
              <a:rPr lang="en-US" altLang="ko-KR" dirty="0"/>
              <a:t>1</a:t>
            </a:r>
            <a:r>
              <a:rPr lang="ko-KR" altLang="en-US" dirty="0"/>
              <a:t>과 수식</a:t>
            </a:r>
            <a:r>
              <a:rPr lang="en-US" altLang="ko-KR" dirty="0"/>
              <a:t>2</a:t>
            </a:r>
            <a:r>
              <a:rPr lang="ko-KR" altLang="en-US" dirty="0"/>
              <a:t>가 같으면 </a:t>
            </a:r>
            <a:r>
              <a:rPr lang="en-US" altLang="ko-KR" dirty="0"/>
              <a:t>NULL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반환</a:t>
            </a:r>
            <a:r>
              <a:rPr lang="en-US" altLang="ko-KR" dirty="0"/>
              <a:t>, </a:t>
            </a:r>
            <a:r>
              <a:rPr lang="ko-KR" altLang="en-US" dirty="0"/>
              <a:t>다르면 수식</a:t>
            </a:r>
            <a:r>
              <a:rPr lang="en-US" altLang="ko-KR" dirty="0"/>
              <a:t>1</a:t>
            </a:r>
            <a:r>
              <a:rPr lang="ko-KR" altLang="en-US" dirty="0"/>
              <a:t>을 반환</a:t>
            </a:r>
            <a:endParaRPr lang="en-US" altLang="ko-KR" dirty="0"/>
          </a:p>
          <a:p>
            <a:pPr marL="742799" lvl="3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198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3B822D-3237-120C-9917-CF5D8C2EC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2031159"/>
            <a:ext cx="4277322" cy="2095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541103-785E-BBE7-1FBA-E7FB77B29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429" y="1916832"/>
            <a:ext cx="2353003" cy="4001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BA9E46-B3DD-9AD3-0309-3547F6285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472" y="2603962"/>
            <a:ext cx="5687219" cy="2000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92027A-61E7-D779-A508-20589B4A0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1429" y="2535215"/>
            <a:ext cx="1228896" cy="3715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1434F2-66B3-7BB7-7C4E-F4649A854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200" y="3554817"/>
            <a:ext cx="5915851" cy="2095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EB3911-C5F4-5FD5-CF0E-564145A7BE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4469" y="3469079"/>
            <a:ext cx="3362794" cy="3810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39E1C4-856C-532E-656E-3C11BE7FBC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5532" y="4515198"/>
            <a:ext cx="4563112" cy="2095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93FD67-2A41-BAAA-8AB5-A65D88B6C0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1429" y="4324291"/>
            <a:ext cx="2181529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3405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내장 함수 </a:t>
            </a:r>
            <a:r>
              <a:rPr lang="en-US" altLang="ko-KR" dirty="0"/>
              <a:t>– </a:t>
            </a:r>
            <a:r>
              <a:rPr lang="ko-KR" altLang="en-US" dirty="0"/>
              <a:t>흐름 제어 함수</a:t>
            </a:r>
            <a:endParaRPr lang="en-US" altLang="ko-KR" dirty="0"/>
          </a:p>
          <a:p>
            <a:pPr lvl="1"/>
            <a:r>
              <a:rPr lang="en-US" altLang="ko-KR" dirty="0"/>
              <a:t>CASE ~ WHEN ~ ELSE END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199</a:t>
            </a:fld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1412776"/>
            <a:ext cx="1771897" cy="14480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327" y="1421152"/>
            <a:ext cx="1676634" cy="103837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592" y="3356992"/>
            <a:ext cx="1886213" cy="14289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683" y="3254396"/>
            <a:ext cx="1057423" cy="4001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764778" y="4593963"/>
            <a:ext cx="1526173" cy="2160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3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985314" y="6171195"/>
            <a:ext cx="913411" cy="364928"/>
          </a:xfrm>
          <a:prstGeom prst="rect">
            <a:avLst/>
          </a:prstGeom>
        </p:spPr>
        <p:txBody>
          <a:bodyPr/>
          <a:lstStyle/>
          <a:p>
            <a:fld id="{F3FCAB0A-BC9B-42B7-90B0-C654A8C2960C}" type="slidenum">
              <a:rPr lang="en-US" altLang="ko-KR" smtClean="0"/>
              <a:pPr/>
              <a:t>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382270" y="2205052"/>
            <a:ext cx="5349648" cy="990380"/>
          </a:xfrm>
        </p:spPr>
        <p:txBody>
          <a:bodyPr/>
          <a:lstStyle/>
          <a:p>
            <a:pPr>
              <a:lnSpc>
                <a:spcPts val="1058"/>
              </a:lnSpc>
            </a:pPr>
            <a:r>
              <a:rPr lang="ko-KR" altLang="en-US" sz="1400" dirty="0"/>
              <a:t>학력</a:t>
            </a:r>
            <a:endParaRPr lang="en-US" altLang="ko-KR" sz="1400" dirty="0"/>
          </a:p>
          <a:p>
            <a:pPr lvl="1">
              <a:lnSpc>
                <a:spcPts val="1058"/>
              </a:lnSpc>
            </a:pPr>
            <a:r>
              <a:rPr lang="ko-KR" altLang="en-US" sz="1200" dirty="0"/>
              <a:t>한국외국어대학교 일반대학원 정보통신공학과 정보통신 박사</a:t>
            </a:r>
            <a:r>
              <a:rPr lang="en-US" altLang="ko-KR" sz="1200" baseline="30000" dirty="0"/>
              <a:t>2004</a:t>
            </a:r>
            <a:r>
              <a:rPr lang="ko-KR" altLang="en-US" sz="1200" baseline="30000" dirty="0"/>
              <a:t>년</a:t>
            </a:r>
            <a:endParaRPr lang="en-US" altLang="ko-KR" sz="1200" baseline="30000" dirty="0"/>
          </a:p>
          <a:p>
            <a:pPr lvl="1">
              <a:lnSpc>
                <a:spcPts val="1058"/>
              </a:lnSpc>
            </a:pPr>
            <a:r>
              <a:rPr lang="ko-KR" altLang="en-US" sz="1200" dirty="0"/>
              <a:t>한국외국어대학교 일반대학원 전자</a:t>
            </a:r>
            <a:r>
              <a:rPr lang="en-US" altLang="ko-KR" sz="1200" dirty="0"/>
              <a:t>·</a:t>
            </a:r>
            <a:r>
              <a:rPr lang="ko-KR" altLang="en-US" sz="1200" dirty="0"/>
              <a:t>제어공학과 제어공학 석사</a:t>
            </a:r>
            <a:r>
              <a:rPr lang="en-US" altLang="ko-KR" sz="1200" baseline="30000" dirty="0"/>
              <a:t>1999</a:t>
            </a:r>
            <a:r>
              <a:rPr lang="ko-KR" altLang="en-US" sz="1200" baseline="30000" dirty="0"/>
              <a:t>년</a:t>
            </a:r>
            <a:endParaRPr lang="en-US" altLang="ko-KR" sz="1200" baseline="30000" dirty="0"/>
          </a:p>
          <a:p>
            <a:pPr lvl="1">
              <a:lnSpc>
                <a:spcPts val="1058"/>
              </a:lnSpc>
            </a:pPr>
            <a:r>
              <a:rPr lang="ko-KR" altLang="en-US" sz="1200" dirty="0"/>
              <a:t>한국외국어대학교 제어공학과 학사</a:t>
            </a:r>
            <a:r>
              <a:rPr lang="en-US" altLang="ko-KR" sz="1200" baseline="30000" dirty="0"/>
              <a:t>1997</a:t>
            </a:r>
            <a:r>
              <a:rPr lang="ko-KR" altLang="en-US" sz="1200" baseline="30000" dirty="0"/>
              <a:t>년</a:t>
            </a:r>
            <a:endParaRPr lang="en-US" altLang="ko-KR" sz="1200" baseline="30000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873" y="77226"/>
            <a:ext cx="11471593" cy="423244"/>
          </a:xfrm>
        </p:spPr>
        <p:txBody>
          <a:bodyPr/>
          <a:lstStyle/>
          <a:p>
            <a:r>
              <a:rPr lang="ko-KR" altLang="en-US" dirty="0"/>
              <a:t>김성필 박사 프로필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35530D2F-52D9-1461-975A-2B83870A8055}"/>
              </a:ext>
            </a:extLst>
          </p:cNvPr>
          <p:cNvSpPr txBox="1">
            <a:spLocks/>
          </p:cNvSpPr>
          <p:nvPr/>
        </p:nvSpPr>
        <p:spPr>
          <a:xfrm>
            <a:off x="382270" y="3119248"/>
            <a:ext cx="5711919" cy="1218930"/>
          </a:xfrm>
          <a:prstGeom prst="rect">
            <a:avLst/>
          </a:prstGeom>
        </p:spPr>
        <p:txBody>
          <a:bodyPr vert="horz" lIns="96742" tIns="48371" rIns="96742" bIns="48371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05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0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7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1058"/>
              </a:lnSpc>
              <a:spcAft>
                <a:spcPts val="0"/>
              </a:spcAft>
            </a:pPr>
            <a:r>
              <a:rPr lang="ko-KR" altLang="en-US" sz="1270" dirty="0"/>
              <a:t>경력</a:t>
            </a:r>
            <a:endParaRPr lang="en-US" altLang="ko-KR" sz="1270" dirty="0"/>
          </a:p>
          <a:p>
            <a:pPr lvl="1" fontAlgn="auto">
              <a:lnSpc>
                <a:spcPts val="1058"/>
              </a:lnSpc>
              <a:spcAft>
                <a:spcPts val="0"/>
              </a:spcAft>
            </a:pPr>
            <a:r>
              <a:rPr lang="ko-KR" altLang="en-US" sz="1164" dirty="0" err="1"/>
              <a:t>리아텍</a:t>
            </a:r>
            <a:r>
              <a:rPr lang="ko-KR" altLang="en-US" sz="1164" dirty="0"/>
              <a:t> 대표</a:t>
            </a:r>
            <a:r>
              <a:rPr lang="en-US" altLang="ko-KR" sz="1164" baseline="30000" dirty="0"/>
              <a:t>2014 ~ 2023</a:t>
            </a:r>
            <a:r>
              <a:rPr lang="ko-KR" altLang="en-US" sz="1164" baseline="30000" dirty="0"/>
              <a:t>년 현재</a:t>
            </a:r>
            <a:endParaRPr lang="en-US" altLang="ko-KR" sz="1164" baseline="30000" dirty="0"/>
          </a:p>
          <a:p>
            <a:pPr lvl="1" fontAlgn="auto">
              <a:lnSpc>
                <a:spcPts val="1058"/>
              </a:lnSpc>
              <a:spcAft>
                <a:spcPts val="0"/>
              </a:spcAft>
            </a:pPr>
            <a:r>
              <a:rPr lang="ko-KR" altLang="en-US" sz="1164" dirty="0"/>
              <a:t>인하대학교</a:t>
            </a:r>
            <a:r>
              <a:rPr lang="en-US" altLang="ko-KR" sz="1164" baseline="30000" dirty="0">
                <a:latin typeface="Arial" panose="020B0604020202020204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2019. 3. ~  2020.7</a:t>
            </a:r>
            <a:r>
              <a:rPr lang="en-US" altLang="ko-KR" sz="1164" dirty="0"/>
              <a:t>/</a:t>
            </a:r>
            <a:r>
              <a:rPr lang="ko-KR" altLang="en-US" sz="1164" dirty="0"/>
              <a:t>한국외국어대학교</a:t>
            </a:r>
            <a:r>
              <a:rPr lang="en-US" altLang="ko-KR" sz="1164" baseline="30000" dirty="0">
                <a:latin typeface="Arial" panose="020B0604020202020204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 2019. 9. ~  2020.7</a:t>
            </a:r>
            <a:r>
              <a:rPr lang="en-US" altLang="ko-KR" sz="1164" dirty="0">
                <a:latin typeface="Arial" panose="020B0604020202020204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64" dirty="0"/>
              <a:t>겸임 교수</a:t>
            </a:r>
            <a:endParaRPr lang="en-US" altLang="ko-KR" sz="1164" dirty="0"/>
          </a:p>
          <a:p>
            <a:pPr lvl="1" fontAlgn="auto">
              <a:lnSpc>
                <a:spcPts val="1058"/>
              </a:lnSpc>
              <a:spcAft>
                <a:spcPts val="0"/>
              </a:spcAft>
            </a:pPr>
            <a:r>
              <a:rPr lang="ko-KR" altLang="en-US" sz="1164" dirty="0"/>
              <a:t>인하대학교 공학교육혁신센터 산학협력자문위원</a:t>
            </a:r>
            <a:r>
              <a:rPr lang="en-US" altLang="ko-KR" sz="1164" baseline="30000" dirty="0">
                <a:latin typeface="Arial" panose="020B0604020202020204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2020. 3. 1. ~ 2023.2.28</a:t>
            </a:r>
            <a:endParaRPr lang="en-US" altLang="ko-KR" sz="1164" baseline="30000" dirty="0"/>
          </a:p>
          <a:p>
            <a:pPr lvl="1" fontAlgn="auto">
              <a:lnSpc>
                <a:spcPts val="1058"/>
              </a:lnSpc>
              <a:spcAft>
                <a:spcPts val="0"/>
              </a:spcAft>
            </a:pPr>
            <a:r>
              <a:rPr lang="ko-KR" altLang="en-US" sz="1164" dirty="0"/>
              <a:t>한국표준협회</a:t>
            </a:r>
            <a:r>
              <a:rPr lang="en-US" altLang="ko-KR" sz="1164" dirty="0"/>
              <a:t>(KSA) </a:t>
            </a:r>
            <a:r>
              <a:rPr lang="ko-KR" altLang="en-US" sz="1164" dirty="0"/>
              <a:t>전문위원</a:t>
            </a:r>
            <a:r>
              <a:rPr lang="en-US" altLang="ko-KR" sz="1164" baseline="30000" dirty="0">
                <a:latin typeface="Arial" panose="020B0604020202020204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2016. 8  ~ 2023</a:t>
            </a:r>
            <a:r>
              <a:rPr lang="ko-KR" altLang="en-US" sz="1164" baseline="30000" dirty="0">
                <a:latin typeface="Arial" panose="020B0604020202020204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년 현재</a:t>
            </a:r>
            <a:r>
              <a:rPr lang="en-US" altLang="ko-KR" sz="1164" dirty="0">
                <a:latin typeface="Arial" panose="020B0604020202020204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altLang="ko-KR" sz="1164" dirty="0"/>
          </a:p>
          <a:p>
            <a:pPr lvl="1" fontAlgn="auto">
              <a:lnSpc>
                <a:spcPts val="1058"/>
              </a:lnSpc>
              <a:spcAft>
                <a:spcPts val="0"/>
              </a:spcAft>
            </a:pPr>
            <a:r>
              <a:rPr lang="ko-KR" altLang="en-US" sz="1164" dirty="0"/>
              <a:t>한국</a:t>
            </a:r>
            <a:r>
              <a:rPr lang="en-US" altLang="ko-KR" sz="1164" dirty="0"/>
              <a:t>ICT</a:t>
            </a:r>
            <a:r>
              <a:rPr lang="ko-KR" altLang="en-US" sz="1164" dirty="0" err="1"/>
              <a:t>폴리텍</a:t>
            </a:r>
            <a:r>
              <a:rPr lang="en-US" altLang="ko-KR" sz="1164" dirty="0"/>
              <a:t>(</a:t>
            </a:r>
            <a:r>
              <a:rPr lang="ko-KR" altLang="en-US" sz="1164" dirty="0"/>
              <a:t>구 한국정보통신기능대학</a:t>
            </a:r>
            <a:r>
              <a:rPr lang="en-US" altLang="ko-KR" sz="1164" dirty="0"/>
              <a:t>)</a:t>
            </a:r>
            <a:r>
              <a:rPr lang="en-US" altLang="ko-KR" sz="1164" baseline="30000" dirty="0">
                <a:latin typeface="Arial" panose="020B0604020202020204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 2004. 2. ~ 2014. 11. 3</a:t>
            </a:r>
            <a:r>
              <a:rPr lang="en-US" altLang="ko-KR" sz="1164" dirty="0"/>
              <a:t> </a:t>
            </a:r>
            <a:r>
              <a:rPr lang="ko-KR" altLang="en-US" sz="1164" dirty="0"/>
              <a:t>조교수로 퇴임</a:t>
            </a:r>
            <a:endParaRPr lang="en-US" altLang="ko-KR" sz="1164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0EA52A52-2447-D62E-075D-E1EC2C699D6E}"/>
              </a:ext>
            </a:extLst>
          </p:cNvPr>
          <p:cNvSpPr txBox="1">
            <a:spLocks/>
          </p:cNvSpPr>
          <p:nvPr/>
        </p:nvSpPr>
        <p:spPr>
          <a:xfrm>
            <a:off x="1753565" y="671454"/>
            <a:ext cx="4266253" cy="1447654"/>
          </a:xfrm>
          <a:prstGeom prst="rect">
            <a:avLst/>
          </a:prstGeom>
        </p:spPr>
        <p:txBody>
          <a:bodyPr vert="horz" lIns="96742" tIns="48371" rIns="96742" bIns="48371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05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0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7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1058"/>
              </a:lnSpc>
              <a:spcAft>
                <a:spcPts val="0"/>
              </a:spcAft>
              <a:buNone/>
            </a:pPr>
            <a:r>
              <a:rPr lang="ko-KR" altLang="en-US" sz="1270" dirty="0"/>
              <a:t>김성필</a:t>
            </a:r>
            <a:r>
              <a:rPr lang="en-US" altLang="ko-KR" sz="1270" dirty="0"/>
              <a:t>(</a:t>
            </a:r>
            <a:r>
              <a:rPr lang="ko-KR" altLang="en-US" sz="1270" dirty="0"/>
              <a:t>金盛必</a:t>
            </a:r>
            <a:r>
              <a:rPr lang="en-US" altLang="ko-KR" sz="1270" dirty="0"/>
              <a:t>, Sung-</a:t>
            </a:r>
            <a:r>
              <a:rPr lang="en-US" altLang="ko-KR" sz="1270" dirty="0" err="1"/>
              <a:t>Pil</a:t>
            </a:r>
            <a:r>
              <a:rPr lang="en-US" altLang="ko-KR" sz="1270" dirty="0"/>
              <a:t> Kim)</a:t>
            </a:r>
          </a:p>
          <a:p>
            <a:pPr fontAlgn="auto">
              <a:lnSpc>
                <a:spcPts val="1058"/>
              </a:lnSpc>
              <a:spcAft>
                <a:spcPts val="0"/>
              </a:spcAft>
            </a:pPr>
            <a:r>
              <a:rPr lang="ko-KR" altLang="en-US" sz="1270" dirty="0"/>
              <a:t>개인</a:t>
            </a:r>
            <a:r>
              <a:rPr lang="en-US" altLang="ko-KR" sz="1270" dirty="0"/>
              <a:t> </a:t>
            </a:r>
            <a:r>
              <a:rPr lang="ko-KR" altLang="en-US" sz="1270" dirty="0"/>
              <a:t>정보</a:t>
            </a:r>
            <a:endParaRPr lang="en-US" altLang="ko-KR" sz="1270" dirty="0"/>
          </a:p>
          <a:p>
            <a:pPr lvl="1" fontAlgn="auto">
              <a:lnSpc>
                <a:spcPts val="1058"/>
              </a:lnSpc>
              <a:spcAft>
                <a:spcPts val="0"/>
              </a:spcAft>
            </a:pPr>
            <a:r>
              <a:rPr lang="ko-KR" altLang="en-US" sz="1164" dirty="0"/>
              <a:t>핸드폰 </a:t>
            </a:r>
            <a:r>
              <a:rPr lang="en-US" altLang="ko-KR" sz="1164" dirty="0"/>
              <a:t>: 010-9105-9034</a:t>
            </a:r>
          </a:p>
          <a:p>
            <a:pPr lvl="1" fontAlgn="auto">
              <a:lnSpc>
                <a:spcPts val="1058"/>
              </a:lnSpc>
              <a:spcAft>
                <a:spcPts val="0"/>
              </a:spcAft>
            </a:pPr>
            <a:r>
              <a:rPr lang="en-US" altLang="ko-KR" sz="1164" dirty="0"/>
              <a:t>E-mail : </a:t>
            </a:r>
            <a:r>
              <a:rPr lang="en-US" altLang="ko-KR" sz="1164" dirty="0">
                <a:hlinkClick r:id="rId2"/>
              </a:rPr>
              <a:t>phirippa@naver.com</a:t>
            </a:r>
            <a:endParaRPr lang="en-US" altLang="ko-KR" sz="1164" dirty="0"/>
          </a:p>
          <a:p>
            <a:pPr lvl="1" fontAlgn="auto">
              <a:lnSpc>
                <a:spcPts val="1058"/>
              </a:lnSpc>
              <a:spcAft>
                <a:spcPts val="0"/>
              </a:spcAft>
            </a:pPr>
            <a:r>
              <a:rPr lang="ko-KR" altLang="en-US" sz="1164" dirty="0"/>
              <a:t>생년월일 </a:t>
            </a:r>
            <a:r>
              <a:rPr lang="en-US" altLang="ko-KR" sz="1164" dirty="0"/>
              <a:t>: 1973-01-24</a:t>
            </a:r>
          </a:p>
          <a:p>
            <a:pPr lvl="1" fontAlgn="auto">
              <a:lnSpc>
                <a:spcPts val="1058"/>
              </a:lnSpc>
              <a:spcAft>
                <a:spcPts val="0"/>
              </a:spcAft>
            </a:pPr>
            <a:r>
              <a:rPr lang="ko-KR" altLang="en-US" sz="1164" dirty="0"/>
              <a:t>주소 </a:t>
            </a:r>
            <a:r>
              <a:rPr lang="en-US" altLang="ko-KR" sz="1164" dirty="0"/>
              <a:t>: </a:t>
            </a:r>
            <a:r>
              <a:rPr lang="ko-KR" altLang="en-US" sz="1164" dirty="0"/>
              <a:t>경기도 화성시</a:t>
            </a:r>
            <a:endParaRPr lang="en-US" altLang="ko-KR" sz="1164" dirty="0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B356878E-C44C-EA9D-659A-0CDA37B9FE5E}"/>
              </a:ext>
            </a:extLst>
          </p:cNvPr>
          <p:cNvSpPr txBox="1">
            <a:spLocks/>
          </p:cNvSpPr>
          <p:nvPr/>
        </p:nvSpPr>
        <p:spPr>
          <a:xfrm>
            <a:off x="5869263" y="2133887"/>
            <a:ext cx="5937639" cy="875291"/>
          </a:xfrm>
          <a:prstGeom prst="rect">
            <a:avLst/>
          </a:prstGeom>
        </p:spPr>
        <p:txBody>
          <a:bodyPr vert="horz" lIns="96742" tIns="48371" rIns="96742" bIns="48371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05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0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7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1058"/>
              </a:lnSpc>
              <a:spcAft>
                <a:spcPts val="0"/>
              </a:spcAft>
            </a:pPr>
            <a:r>
              <a:rPr lang="ko-KR" altLang="en-US" sz="1270" dirty="0"/>
              <a:t>강의 가능 분야</a:t>
            </a:r>
            <a:endParaRPr lang="en-US" altLang="ko-KR" sz="1270" dirty="0"/>
          </a:p>
          <a:p>
            <a:pPr lvl="1" fontAlgn="auto">
              <a:lnSpc>
                <a:spcPts val="952"/>
              </a:lnSpc>
              <a:spcAft>
                <a:spcPts val="0"/>
              </a:spcAft>
            </a:pPr>
            <a:r>
              <a:rPr lang="ko-KR" altLang="en-US" sz="1164" dirty="0"/>
              <a:t>언어 중심 </a:t>
            </a:r>
            <a:r>
              <a:rPr lang="en-US" altLang="ko-KR" sz="1164" dirty="0"/>
              <a:t>- Python, </a:t>
            </a:r>
            <a:r>
              <a:rPr lang="en-US" altLang="ko-KR" sz="1164" dirty="0" err="1"/>
              <a:t>Javascript</a:t>
            </a:r>
            <a:r>
              <a:rPr lang="en-US" altLang="ko-KR" sz="1164" dirty="0"/>
              <a:t>, Node.js, C/C++, C#, HTML/CSS</a:t>
            </a:r>
          </a:p>
          <a:p>
            <a:pPr lvl="2" fontAlgn="auto">
              <a:lnSpc>
                <a:spcPts val="952"/>
              </a:lnSpc>
              <a:spcAft>
                <a:spcPts val="0"/>
              </a:spcAft>
            </a:pPr>
            <a:r>
              <a:rPr lang="en-US" altLang="ko-KR" sz="1111" dirty="0"/>
              <a:t>Django/Flask, LabVIEW, </a:t>
            </a:r>
            <a:r>
              <a:rPr lang="en-US" altLang="ko-KR" sz="1111" dirty="0" err="1"/>
              <a:t>PyQt</a:t>
            </a:r>
            <a:r>
              <a:rPr lang="en-US" altLang="ko-KR" sz="1111" dirty="0"/>
              <a:t>     </a:t>
            </a:r>
          </a:p>
          <a:p>
            <a:pPr lvl="1" fontAlgn="auto">
              <a:lnSpc>
                <a:spcPts val="1058"/>
              </a:lnSpc>
              <a:spcAft>
                <a:spcPts val="0"/>
              </a:spcAft>
            </a:pPr>
            <a:r>
              <a:rPr lang="ko-KR" altLang="en-US" sz="1164" dirty="0"/>
              <a:t>분야 중심 </a:t>
            </a:r>
            <a:r>
              <a:rPr lang="en-US" altLang="ko-KR" sz="1164" dirty="0"/>
              <a:t>– MCU</a:t>
            </a:r>
            <a:r>
              <a:rPr lang="ko-KR" altLang="en-US" sz="1164" dirty="0"/>
              <a:t> 컨트롤</a:t>
            </a:r>
            <a:r>
              <a:rPr lang="en-US" altLang="ko-KR" sz="1164" dirty="0"/>
              <a:t>, </a:t>
            </a:r>
            <a:r>
              <a:rPr lang="ko-KR" altLang="en-US" sz="1164" dirty="0"/>
              <a:t>웹 서버</a:t>
            </a:r>
            <a:r>
              <a:rPr lang="en-US" altLang="ko-KR" sz="1164" dirty="0"/>
              <a:t>, </a:t>
            </a:r>
            <a:r>
              <a:rPr lang="ko-KR" altLang="en-US" sz="1164" dirty="0"/>
              <a:t>인공지능</a:t>
            </a:r>
            <a:r>
              <a:rPr lang="en-US" altLang="ko-KR" sz="1164" dirty="0"/>
              <a:t>, </a:t>
            </a:r>
            <a:r>
              <a:rPr lang="ko-KR" altLang="en-US" sz="1164" dirty="0"/>
              <a:t>빅데이터</a:t>
            </a:r>
            <a:r>
              <a:rPr lang="en-US" altLang="ko-KR" sz="1164" dirty="0"/>
              <a:t>, </a:t>
            </a:r>
            <a:r>
              <a:rPr lang="ko-KR" altLang="en-US" sz="1164" dirty="0"/>
              <a:t>데이터베이스</a:t>
            </a:r>
            <a:endParaRPr lang="en-US" altLang="ko-KR" sz="1164" dirty="0"/>
          </a:p>
          <a:p>
            <a:pPr lvl="2" fontAlgn="auto">
              <a:lnSpc>
                <a:spcPts val="1058"/>
              </a:lnSpc>
              <a:spcAft>
                <a:spcPts val="0"/>
              </a:spcAft>
            </a:pPr>
            <a:r>
              <a:rPr lang="en-US" altLang="ko-KR" sz="1111" dirty="0"/>
              <a:t>PIC </a:t>
            </a:r>
            <a:r>
              <a:rPr lang="ko-KR" altLang="en-US" sz="1111" dirty="0"/>
              <a:t>계열</a:t>
            </a:r>
            <a:r>
              <a:rPr lang="en-US" altLang="ko-KR" sz="1111" dirty="0"/>
              <a:t>/AVR</a:t>
            </a:r>
            <a:r>
              <a:rPr lang="ko-KR" altLang="en-US" sz="1111" dirty="0"/>
              <a:t>계열</a:t>
            </a:r>
            <a:r>
              <a:rPr lang="en-US" altLang="ko-KR" sz="1111" dirty="0"/>
              <a:t>/Cortex</a:t>
            </a:r>
            <a:r>
              <a:rPr lang="ko-KR" altLang="en-US" sz="1111" dirty="0"/>
              <a:t>계열 </a:t>
            </a:r>
            <a:r>
              <a:rPr lang="en-US" altLang="ko-KR" sz="1111" dirty="0"/>
              <a:t>MCU,  DAQ in</a:t>
            </a:r>
            <a:r>
              <a:rPr lang="ko-KR" altLang="en-US" sz="1111" dirty="0"/>
              <a:t> </a:t>
            </a:r>
            <a:r>
              <a:rPr lang="en-US" altLang="ko-KR" sz="1111" dirty="0"/>
              <a:t>Linux</a:t>
            </a:r>
          </a:p>
          <a:p>
            <a:pPr marL="362749" lvl="1" indent="0" fontAlgn="auto">
              <a:lnSpc>
                <a:spcPts val="1058"/>
              </a:lnSpc>
              <a:spcAft>
                <a:spcPts val="0"/>
              </a:spcAft>
              <a:buNone/>
            </a:pPr>
            <a:endParaRPr lang="en-US" altLang="ko-KR" sz="1164" dirty="0"/>
          </a:p>
          <a:p>
            <a:pPr lvl="1" fontAlgn="auto">
              <a:lnSpc>
                <a:spcPts val="1058"/>
              </a:lnSpc>
              <a:spcAft>
                <a:spcPts val="0"/>
              </a:spcAft>
            </a:pPr>
            <a:endParaRPr lang="en-US" altLang="ko-KR" sz="1164" dirty="0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5C29C349-2AF5-0692-076A-74A77C34DC6C}"/>
              </a:ext>
            </a:extLst>
          </p:cNvPr>
          <p:cNvSpPr txBox="1">
            <a:spLocks/>
          </p:cNvSpPr>
          <p:nvPr/>
        </p:nvSpPr>
        <p:spPr>
          <a:xfrm>
            <a:off x="5867451" y="3286856"/>
            <a:ext cx="5939451" cy="1218930"/>
          </a:xfrm>
          <a:prstGeom prst="rect">
            <a:avLst/>
          </a:prstGeom>
        </p:spPr>
        <p:txBody>
          <a:bodyPr vert="horz" lIns="96742" tIns="48371" rIns="96742" bIns="48371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05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0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7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1058"/>
              </a:lnSpc>
              <a:spcAft>
                <a:spcPts val="0"/>
              </a:spcAft>
            </a:pPr>
            <a:r>
              <a:rPr lang="ko-KR" altLang="en-US" sz="1270" dirty="0"/>
              <a:t>출강 경력</a:t>
            </a:r>
            <a:endParaRPr lang="en-US" altLang="ko-KR" sz="1270" dirty="0"/>
          </a:p>
          <a:p>
            <a:pPr lvl="1" fontAlgn="auto">
              <a:lnSpc>
                <a:spcPts val="1480"/>
              </a:lnSpc>
              <a:spcAft>
                <a:spcPts val="0"/>
              </a:spcAft>
            </a:pPr>
            <a:r>
              <a:rPr lang="ko-KR" altLang="en-US" sz="1164" dirty="0"/>
              <a:t>대학 </a:t>
            </a:r>
            <a:r>
              <a:rPr lang="en-US" altLang="ko-KR" sz="1164" dirty="0"/>
              <a:t>- </a:t>
            </a:r>
            <a:r>
              <a:rPr lang="ko-KR" altLang="en-US" sz="1058" dirty="0"/>
              <a:t>인하대</a:t>
            </a:r>
            <a:r>
              <a:rPr lang="en-US" altLang="ko-KR" sz="1058" dirty="0"/>
              <a:t>, </a:t>
            </a:r>
            <a:r>
              <a:rPr lang="ko-KR" altLang="en-US" sz="1058" dirty="0"/>
              <a:t>아주대</a:t>
            </a:r>
            <a:r>
              <a:rPr lang="en-US" altLang="ko-KR" sz="1058" dirty="0"/>
              <a:t>, </a:t>
            </a:r>
            <a:r>
              <a:rPr lang="ko-KR" altLang="en-US" sz="1058" dirty="0"/>
              <a:t>성균관대</a:t>
            </a:r>
            <a:r>
              <a:rPr lang="en-US" altLang="ko-KR" sz="1058" dirty="0"/>
              <a:t>, </a:t>
            </a:r>
            <a:r>
              <a:rPr lang="ko-KR" altLang="en-US" sz="1058" dirty="0"/>
              <a:t>국민대</a:t>
            </a:r>
            <a:r>
              <a:rPr lang="en-US" altLang="ko-KR" sz="1058" dirty="0"/>
              <a:t>, </a:t>
            </a:r>
            <a:r>
              <a:rPr lang="ko-KR" altLang="en-US" sz="1058" dirty="0" err="1"/>
              <a:t>선문대</a:t>
            </a:r>
            <a:r>
              <a:rPr lang="en-US" altLang="ko-KR" sz="1058" dirty="0"/>
              <a:t>, </a:t>
            </a:r>
            <a:r>
              <a:rPr lang="ko-KR" altLang="en-US" sz="1058" dirty="0"/>
              <a:t>숭실대</a:t>
            </a:r>
            <a:r>
              <a:rPr lang="en-US" altLang="ko-KR" sz="1058" dirty="0"/>
              <a:t>,</a:t>
            </a:r>
            <a:r>
              <a:rPr lang="ko-KR" altLang="en-US" sz="1058" dirty="0"/>
              <a:t>한양사이버대</a:t>
            </a:r>
            <a:r>
              <a:rPr lang="en-US" altLang="ko-KR" sz="1058" dirty="0"/>
              <a:t>, </a:t>
            </a:r>
            <a:r>
              <a:rPr lang="ko-KR" altLang="en-US" sz="1058" dirty="0"/>
              <a:t>동아대</a:t>
            </a:r>
            <a:r>
              <a:rPr lang="en-US" altLang="ko-KR" sz="1058" dirty="0"/>
              <a:t>, </a:t>
            </a:r>
            <a:r>
              <a:rPr lang="ko-KR" altLang="en-US" sz="1058" dirty="0" err="1"/>
              <a:t>안동대</a:t>
            </a:r>
            <a:r>
              <a:rPr lang="en-US" altLang="ko-KR" sz="1058" dirty="0"/>
              <a:t>, </a:t>
            </a:r>
            <a:r>
              <a:rPr lang="ko-KR" altLang="en-US" sz="1058" dirty="0"/>
              <a:t>한국외국어대학교</a:t>
            </a:r>
            <a:r>
              <a:rPr lang="en-US" altLang="ko-KR" sz="1058" dirty="0"/>
              <a:t>, </a:t>
            </a:r>
            <a:r>
              <a:rPr lang="ko-KR" altLang="en-US" sz="1058" dirty="0"/>
              <a:t>충북대</a:t>
            </a:r>
            <a:r>
              <a:rPr lang="en-US" altLang="ko-KR" sz="1058" dirty="0"/>
              <a:t>, </a:t>
            </a:r>
            <a:r>
              <a:rPr lang="ko-KR" altLang="en-US" sz="1058" dirty="0"/>
              <a:t>충남대</a:t>
            </a:r>
            <a:r>
              <a:rPr lang="en-US" altLang="ko-KR" sz="1058" dirty="0"/>
              <a:t>, </a:t>
            </a:r>
            <a:r>
              <a:rPr lang="ko-KR" altLang="en-US" sz="1058" dirty="0" err="1"/>
              <a:t>한밭대</a:t>
            </a:r>
            <a:r>
              <a:rPr lang="en-US" altLang="ko-KR" sz="1058" dirty="0"/>
              <a:t>, </a:t>
            </a:r>
            <a:r>
              <a:rPr lang="ko-KR" altLang="en-US" sz="1058" dirty="0"/>
              <a:t>호서대</a:t>
            </a:r>
            <a:r>
              <a:rPr lang="en-US" altLang="ko-KR" sz="1058" dirty="0"/>
              <a:t>, </a:t>
            </a:r>
            <a:r>
              <a:rPr lang="ko-KR" altLang="en-US" sz="1058" dirty="0"/>
              <a:t>한양대</a:t>
            </a:r>
            <a:r>
              <a:rPr lang="en-US" altLang="ko-KR" sz="1058" dirty="0"/>
              <a:t>, </a:t>
            </a:r>
            <a:r>
              <a:rPr lang="ko-KR" altLang="en-US" sz="1058" dirty="0"/>
              <a:t>목포대</a:t>
            </a:r>
            <a:r>
              <a:rPr lang="en-US" altLang="ko-KR" sz="1058" dirty="0"/>
              <a:t>, </a:t>
            </a:r>
            <a:r>
              <a:rPr lang="ko-KR" altLang="en-US" sz="1058" dirty="0"/>
              <a:t>군산대</a:t>
            </a:r>
            <a:r>
              <a:rPr lang="en-US" altLang="ko-KR" sz="1058" dirty="0"/>
              <a:t>, </a:t>
            </a:r>
            <a:r>
              <a:rPr lang="ko-KR" altLang="en-US" sz="1058" dirty="0"/>
              <a:t>한국기술교육대학교</a:t>
            </a:r>
            <a:r>
              <a:rPr lang="en-US" altLang="ko-KR" sz="1058" dirty="0"/>
              <a:t>, </a:t>
            </a:r>
            <a:r>
              <a:rPr lang="ko-KR" altLang="en-US" sz="1058" dirty="0" err="1"/>
              <a:t>장안대</a:t>
            </a:r>
            <a:r>
              <a:rPr lang="en-US" altLang="ko-KR" sz="1058" dirty="0"/>
              <a:t>, </a:t>
            </a:r>
            <a:r>
              <a:rPr lang="ko-KR" altLang="en-US" sz="1058" dirty="0" err="1"/>
              <a:t>가천대</a:t>
            </a:r>
            <a:r>
              <a:rPr lang="en-US" altLang="ko-KR" sz="1058" dirty="0"/>
              <a:t>, </a:t>
            </a:r>
            <a:r>
              <a:rPr lang="ko-KR" altLang="en-US" sz="1058" dirty="0" err="1"/>
              <a:t>경민대</a:t>
            </a:r>
            <a:r>
              <a:rPr lang="en-US" altLang="ko-KR" sz="1058" dirty="0"/>
              <a:t>, </a:t>
            </a:r>
            <a:r>
              <a:rPr lang="ko-KR" altLang="en-US" sz="1058" dirty="0"/>
              <a:t>강원대</a:t>
            </a:r>
            <a:r>
              <a:rPr lang="en-US" altLang="ko-KR" sz="1058" dirty="0"/>
              <a:t>, </a:t>
            </a:r>
            <a:r>
              <a:rPr lang="ko-KR" altLang="en-US" sz="1058" dirty="0"/>
              <a:t>울산대</a:t>
            </a:r>
            <a:r>
              <a:rPr lang="en-US" altLang="ko-KR" sz="1058" dirty="0"/>
              <a:t>, </a:t>
            </a:r>
            <a:r>
              <a:rPr lang="ko-KR" altLang="en-US" sz="1058" dirty="0"/>
              <a:t>계원예술대 등</a:t>
            </a:r>
            <a:endParaRPr lang="en-US" altLang="ko-KR" sz="1058" dirty="0"/>
          </a:p>
          <a:p>
            <a:pPr lvl="1" fontAlgn="auto">
              <a:lnSpc>
                <a:spcPts val="1480"/>
              </a:lnSpc>
              <a:spcAft>
                <a:spcPts val="0"/>
              </a:spcAft>
            </a:pPr>
            <a:r>
              <a:rPr lang="ko-KR" altLang="en-US" sz="1164" dirty="0"/>
              <a:t>기관 </a:t>
            </a:r>
            <a:r>
              <a:rPr lang="en-US" altLang="ko-KR" sz="1058" dirty="0"/>
              <a:t>– </a:t>
            </a:r>
            <a:r>
              <a:rPr lang="ko-KR" altLang="en-US" sz="1058" dirty="0"/>
              <a:t>정보통신산업진흥원</a:t>
            </a:r>
            <a:r>
              <a:rPr lang="en-US" altLang="ko-KR" sz="1058" dirty="0"/>
              <a:t>(NIPA), </a:t>
            </a:r>
            <a:r>
              <a:rPr lang="ko-KR" altLang="en-US" sz="1058" dirty="0"/>
              <a:t>수자원공사</a:t>
            </a:r>
            <a:r>
              <a:rPr lang="en-US" altLang="ko-KR" sz="1058" dirty="0"/>
              <a:t>(K-water), </a:t>
            </a:r>
            <a:r>
              <a:rPr lang="ko-KR" altLang="en-US" sz="1058" dirty="0"/>
              <a:t>한국표준협회</a:t>
            </a:r>
            <a:r>
              <a:rPr lang="en-US" altLang="ko-KR" sz="1058" dirty="0"/>
              <a:t>(KSA), </a:t>
            </a:r>
            <a:r>
              <a:rPr lang="ko-KR" altLang="en-US" sz="1058" dirty="0"/>
              <a:t>용인산업진흥원</a:t>
            </a:r>
            <a:r>
              <a:rPr lang="en-US" altLang="ko-KR" sz="1058" dirty="0"/>
              <a:t>(YPA), </a:t>
            </a:r>
            <a:r>
              <a:rPr lang="ko-KR" altLang="en-US" sz="1058" dirty="0" err="1"/>
              <a:t>울산창조경제혁신센터</a:t>
            </a:r>
            <a:r>
              <a:rPr lang="en-US" altLang="ko-KR" sz="1058" dirty="0"/>
              <a:t>, </a:t>
            </a:r>
            <a:r>
              <a:rPr lang="ko-KR" altLang="en-US" sz="1058" dirty="0"/>
              <a:t>경남농업기술원</a:t>
            </a:r>
            <a:r>
              <a:rPr lang="en-US" altLang="ko-KR" sz="1058" dirty="0"/>
              <a:t>, </a:t>
            </a:r>
            <a:r>
              <a:rPr lang="ko-KR" altLang="en-US" sz="1058" dirty="0"/>
              <a:t>우정공무원교육원</a:t>
            </a:r>
            <a:r>
              <a:rPr lang="en-US" altLang="ko-KR" sz="1058" dirty="0"/>
              <a:t>, </a:t>
            </a:r>
            <a:r>
              <a:rPr lang="ko-KR" altLang="en-US" sz="1058" dirty="0"/>
              <a:t>안양진흥원</a:t>
            </a:r>
            <a:r>
              <a:rPr lang="en-US" altLang="ko-KR" sz="1058" dirty="0"/>
              <a:t>, </a:t>
            </a:r>
            <a:r>
              <a:rPr lang="ko-KR" altLang="en-US" sz="1058" dirty="0" err="1"/>
              <a:t>대구로봇산업진흥원</a:t>
            </a:r>
            <a:r>
              <a:rPr lang="en-US" altLang="ko-KR" sz="1058" dirty="0"/>
              <a:t>, </a:t>
            </a:r>
            <a:r>
              <a:rPr lang="ko-KR" altLang="en-US" sz="1058" dirty="0"/>
              <a:t>경기</a:t>
            </a:r>
            <a:r>
              <a:rPr lang="en-US" altLang="ko-KR" sz="1058" dirty="0"/>
              <a:t>TP, </a:t>
            </a:r>
            <a:r>
              <a:rPr lang="ko-KR" altLang="en-US" sz="1058" dirty="0"/>
              <a:t>대전</a:t>
            </a:r>
            <a:r>
              <a:rPr lang="en-US" altLang="ko-KR" sz="1058" dirty="0"/>
              <a:t>TP</a:t>
            </a:r>
            <a:r>
              <a:rPr lang="ko-KR" altLang="en-US" sz="1058" dirty="0"/>
              <a:t> 등</a:t>
            </a:r>
            <a:endParaRPr lang="en-US" altLang="ko-KR" sz="1058" dirty="0"/>
          </a:p>
          <a:p>
            <a:pPr lvl="1" fontAlgn="auto">
              <a:lnSpc>
                <a:spcPts val="1480"/>
              </a:lnSpc>
              <a:spcAft>
                <a:spcPts val="0"/>
              </a:spcAft>
            </a:pPr>
            <a:r>
              <a:rPr lang="ko-KR" altLang="en-US" sz="1164" dirty="0"/>
              <a:t>기타 </a:t>
            </a:r>
            <a:r>
              <a:rPr lang="en-US" altLang="ko-KR" sz="1164" dirty="0"/>
              <a:t>– </a:t>
            </a:r>
            <a:r>
              <a:rPr lang="en-US" altLang="ko-KR" sz="1058" dirty="0"/>
              <a:t>LG MC, (</a:t>
            </a:r>
            <a:r>
              <a:rPr lang="ko-KR" altLang="en-US" sz="1058" dirty="0" err="1"/>
              <a:t>오창</a:t>
            </a:r>
            <a:r>
              <a:rPr lang="en-US" altLang="ko-KR" sz="1058" dirty="0"/>
              <a:t>)LG</a:t>
            </a:r>
            <a:r>
              <a:rPr lang="ko-KR" altLang="en-US" sz="1058" dirty="0"/>
              <a:t>화학</a:t>
            </a:r>
            <a:r>
              <a:rPr lang="en-US" altLang="ko-KR" sz="1058" dirty="0"/>
              <a:t>, </a:t>
            </a:r>
            <a:r>
              <a:rPr lang="ko-KR" altLang="en-US" sz="1058" dirty="0" err="1"/>
              <a:t>이투데이</a:t>
            </a:r>
            <a:r>
              <a:rPr lang="en-US" altLang="ko-KR" sz="1058" dirty="0"/>
              <a:t>, </a:t>
            </a:r>
            <a:r>
              <a:rPr lang="ko-KR" altLang="en-US" sz="1058" dirty="0" err="1"/>
              <a:t>보쉬</a:t>
            </a:r>
            <a:r>
              <a:rPr lang="en-US" altLang="ko-KR" sz="1058" dirty="0"/>
              <a:t>, </a:t>
            </a:r>
            <a:r>
              <a:rPr lang="ko-KR" altLang="en-US" sz="1058" dirty="0"/>
              <a:t>해군 </a:t>
            </a:r>
            <a:r>
              <a:rPr lang="en-US" altLang="ko-KR" sz="1058" dirty="0"/>
              <a:t>2</a:t>
            </a:r>
            <a:r>
              <a:rPr lang="ko-KR" altLang="en-US" sz="1058" dirty="0"/>
              <a:t>함대</a:t>
            </a:r>
            <a:r>
              <a:rPr lang="en-US" altLang="ko-KR" sz="1058" dirty="0"/>
              <a:t>, </a:t>
            </a:r>
            <a:r>
              <a:rPr lang="ko-KR" altLang="en-US" sz="1058" dirty="0"/>
              <a:t>성수종합</a:t>
            </a:r>
            <a:r>
              <a:rPr lang="en-US" altLang="ko-KR" sz="1058" dirty="0"/>
              <a:t>IT</a:t>
            </a:r>
            <a:r>
              <a:rPr lang="ko-KR" altLang="en-US" sz="1058" dirty="0"/>
              <a:t>센터 등</a:t>
            </a:r>
            <a:endParaRPr lang="en-US" altLang="ko-KR" sz="1058" dirty="0"/>
          </a:p>
          <a:p>
            <a:pPr fontAlgn="auto">
              <a:lnSpc>
                <a:spcPts val="1480"/>
              </a:lnSpc>
              <a:spcAft>
                <a:spcPts val="0"/>
              </a:spcAft>
            </a:pPr>
            <a:r>
              <a:rPr lang="ko-KR" altLang="en-US" sz="1270" dirty="0"/>
              <a:t>저서</a:t>
            </a:r>
            <a:endParaRPr lang="en-US" altLang="ko-KR" sz="1270" dirty="0"/>
          </a:p>
          <a:p>
            <a:pPr lvl="1" fontAlgn="auto">
              <a:lnSpc>
                <a:spcPts val="1480"/>
              </a:lnSpc>
              <a:spcAft>
                <a:spcPts val="0"/>
              </a:spcAft>
            </a:pPr>
            <a:r>
              <a:rPr lang="en-US" altLang="ko-KR" sz="1164" dirty="0"/>
              <a:t>“</a:t>
            </a:r>
            <a:r>
              <a:rPr lang="ko-KR" altLang="en-US" sz="1164" dirty="0"/>
              <a:t>따라하다 보면 알게 되는 </a:t>
            </a:r>
            <a:r>
              <a:rPr lang="ko-KR" altLang="en-US" sz="1164" dirty="0" err="1"/>
              <a:t>아두이노</a:t>
            </a:r>
            <a:r>
              <a:rPr lang="ko-KR" altLang="en-US" sz="1164" dirty="0"/>
              <a:t> 배우기</a:t>
            </a:r>
            <a:r>
              <a:rPr lang="en-US" altLang="ko-KR" sz="1164" dirty="0"/>
              <a:t>“ – </a:t>
            </a:r>
            <a:r>
              <a:rPr lang="ko-KR" altLang="en-US" sz="1164" dirty="0"/>
              <a:t>복두출판사</a:t>
            </a:r>
            <a:endParaRPr lang="en-US" altLang="ko-KR" sz="1164" dirty="0"/>
          </a:p>
          <a:p>
            <a:pPr lvl="1" fontAlgn="auto">
              <a:lnSpc>
                <a:spcPts val="1480"/>
              </a:lnSpc>
              <a:spcAft>
                <a:spcPts val="0"/>
              </a:spcAft>
            </a:pPr>
            <a:r>
              <a:rPr lang="en-US" altLang="ko-KR" sz="1164" dirty="0"/>
              <a:t>“</a:t>
            </a:r>
            <a:r>
              <a:rPr lang="ko-KR" altLang="en-US" sz="1164" dirty="0"/>
              <a:t>따라하다 보면 알게 되는 스크래치 배우기</a:t>
            </a:r>
            <a:r>
              <a:rPr lang="en-US" altLang="ko-KR" sz="1164" dirty="0"/>
              <a:t>“ - </a:t>
            </a:r>
            <a:r>
              <a:rPr lang="ko-KR" altLang="en-US" sz="1164" dirty="0"/>
              <a:t>복두출판사</a:t>
            </a:r>
            <a:endParaRPr lang="en-US" altLang="ko-KR" sz="1164" dirty="0"/>
          </a:p>
          <a:p>
            <a:pPr lvl="1" fontAlgn="auto">
              <a:lnSpc>
                <a:spcPts val="1480"/>
              </a:lnSpc>
              <a:spcAft>
                <a:spcPts val="0"/>
              </a:spcAft>
            </a:pPr>
            <a:endParaRPr lang="en-US" altLang="ko-KR" sz="1164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F1708C-291C-A3A1-76C3-5A8E76BA4F2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227" y="5213043"/>
            <a:ext cx="650320" cy="8061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996D83-80CB-D059-5C9E-FD4C4B7BFD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143" y="5479648"/>
            <a:ext cx="589855" cy="806854"/>
          </a:xfrm>
          <a:prstGeom prst="rect">
            <a:avLst/>
          </a:prstGeom>
        </p:spPr>
      </p:pic>
      <p:sp>
        <p:nvSpPr>
          <p:cNvPr id="13" name="내용 개체 틀 3">
            <a:extLst>
              <a:ext uri="{FF2B5EF4-FFF2-40B4-BE49-F238E27FC236}">
                <a16:creationId xmlns:a16="http://schemas.microsoft.com/office/drawing/2014/main" id="{F21B9485-54E1-C269-6692-CB095BD27506}"/>
              </a:ext>
            </a:extLst>
          </p:cNvPr>
          <p:cNvSpPr txBox="1">
            <a:spLocks/>
          </p:cNvSpPr>
          <p:nvPr/>
        </p:nvSpPr>
        <p:spPr>
          <a:xfrm>
            <a:off x="385139" y="4490544"/>
            <a:ext cx="5482312" cy="1218930"/>
          </a:xfrm>
          <a:prstGeom prst="rect">
            <a:avLst/>
          </a:prstGeom>
        </p:spPr>
        <p:txBody>
          <a:bodyPr vert="horz" lIns="96742" tIns="48371" rIns="96742" bIns="48371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1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05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0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7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1058"/>
              </a:lnSpc>
              <a:spcAft>
                <a:spcPts val="0"/>
              </a:spcAft>
            </a:pPr>
            <a:r>
              <a:rPr lang="ko-KR" altLang="en-US" sz="1270" dirty="0" err="1"/>
              <a:t>리아텍</a:t>
            </a:r>
            <a:endParaRPr lang="en-US" altLang="ko-KR" sz="1270" dirty="0"/>
          </a:p>
          <a:p>
            <a:pPr lvl="1" fontAlgn="auto">
              <a:lnSpc>
                <a:spcPts val="1058"/>
              </a:lnSpc>
              <a:spcAft>
                <a:spcPts val="0"/>
              </a:spcAft>
            </a:pPr>
            <a:r>
              <a:rPr lang="en-US" altLang="ko-KR" sz="1164" dirty="0"/>
              <a:t>3D LiDAR</a:t>
            </a:r>
            <a:r>
              <a:rPr lang="ko-KR" altLang="en-US" sz="1164" dirty="0"/>
              <a:t>를 활용한 부피 측정에 관한 연구</a:t>
            </a:r>
            <a:endParaRPr lang="en-US" altLang="ko-KR" sz="1164" dirty="0"/>
          </a:p>
          <a:p>
            <a:pPr lvl="1" fontAlgn="auto">
              <a:lnSpc>
                <a:spcPts val="1058"/>
              </a:lnSpc>
              <a:spcAft>
                <a:spcPts val="0"/>
              </a:spcAft>
            </a:pPr>
            <a:r>
              <a:rPr lang="en-US" altLang="ko-KR" sz="1164" dirty="0" err="1"/>
              <a:t>Raspberrypi</a:t>
            </a:r>
            <a:r>
              <a:rPr lang="ko-KR" altLang="en-US" sz="1164" dirty="0"/>
              <a:t>기반 </a:t>
            </a:r>
            <a:r>
              <a:rPr lang="en-US" altLang="ko-KR" sz="1164" dirty="0"/>
              <a:t>DAQ </a:t>
            </a:r>
            <a:r>
              <a:rPr lang="ko-KR" altLang="en-US" sz="1164" dirty="0"/>
              <a:t>장치의 </a:t>
            </a:r>
            <a:r>
              <a:rPr lang="en-US" altLang="ko-KR" sz="1164" dirty="0"/>
              <a:t>User Interface</a:t>
            </a:r>
            <a:r>
              <a:rPr lang="ko-KR" altLang="en-US" sz="1164" dirty="0"/>
              <a:t>를 </a:t>
            </a:r>
            <a:r>
              <a:rPr lang="en-US" altLang="ko-KR" sz="1164" dirty="0" err="1"/>
              <a:t>PyQt</a:t>
            </a:r>
            <a:r>
              <a:rPr lang="ko-KR" altLang="en-US" sz="1164" dirty="0"/>
              <a:t>로</a:t>
            </a:r>
            <a:r>
              <a:rPr lang="en-US" altLang="ko-KR" sz="1164" dirty="0"/>
              <a:t> </a:t>
            </a:r>
            <a:r>
              <a:rPr lang="ko-KR" altLang="en-US" sz="1164" dirty="0"/>
              <a:t>구현</a:t>
            </a:r>
            <a:endParaRPr lang="en-US" altLang="ko-KR" sz="1164" dirty="0"/>
          </a:p>
          <a:p>
            <a:pPr lvl="1" fontAlgn="auto">
              <a:lnSpc>
                <a:spcPts val="1058"/>
              </a:lnSpc>
              <a:spcAft>
                <a:spcPts val="0"/>
              </a:spcAft>
            </a:pPr>
            <a:r>
              <a:rPr lang="en-US" altLang="ko-KR" sz="1164" dirty="0" err="1"/>
              <a:t>Phiboard</a:t>
            </a:r>
            <a:r>
              <a:rPr lang="en-US" altLang="ko-KR" sz="1164" dirty="0"/>
              <a:t> v1.0 </a:t>
            </a:r>
            <a:r>
              <a:rPr lang="ko-KR" altLang="en-US" sz="1164" dirty="0"/>
              <a:t>개발</a:t>
            </a:r>
            <a:endParaRPr lang="en-US" altLang="ko-KR" sz="1164" dirty="0"/>
          </a:p>
          <a:p>
            <a:pPr lvl="1" fontAlgn="auto">
              <a:lnSpc>
                <a:spcPts val="1058"/>
              </a:lnSpc>
              <a:spcAft>
                <a:spcPts val="0"/>
              </a:spcAft>
            </a:pPr>
            <a:r>
              <a:rPr lang="en-US" altLang="ko-KR" sz="1164" dirty="0"/>
              <a:t>CAN </a:t>
            </a:r>
            <a:r>
              <a:rPr lang="ko-KR" altLang="en-US" sz="1164" dirty="0"/>
              <a:t>통신 에뮬레이터 장치 개발</a:t>
            </a:r>
            <a:r>
              <a:rPr lang="en-US" altLang="ko-KR" sz="1164" dirty="0"/>
              <a:t>(</a:t>
            </a:r>
            <a:r>
              <a:rPr lang="ko-KR" altLang="en-US" sz="1164" dirty="0"/>
              <a:t>현대 모비스</a:t>
            </a:r>
            <a:r>
              <a:rPr lang="en-US" altLang="ko-KR" sz="1164" dirty="0"/>
              <a:t>)</a:t>
            </a:r>
          </a:p>
          <a:p>
            <a:pPr lvl="1" fontAlgn="auto">
              <a:lnSpc>
                <a:spcPts val="1058"/>
              </a:lnSpc>
              <a:spcAft>
                <a:spcPts val="0"/>
              </a:spcAft>
            </a:pPr>
            <a:r>
              <a:rPr lang="ko-KR" altLang="en-US" sz="1164" dirty="0" err="1"/>
              <a:t>프라즈마</a:t>
            </a:r>
            <a:r>
              <a:rPr lang="ko-KR" altLang="en-US" sz="1164" dirty="0"/>
              <a:t> 효과를 이용한 유해 해충 박멸 장치 시제품 개발</a:t>
            </a:r>
            <a:r>
              <a:rPr lang="en-US" altLang="ko-KR" sz="1164" dirty="0"/>
              <a:t>(</a:t>
            </a:r>
            <a:r>
              <a:rPr lang="ko-KR" altLang="en-US" sz="1164" dirty="0"/>
              <a:t>한양대학교</a:t>
            </a:r>
            <a:r>
              <a:rPr lang="en-US" altLang="ko-KR" sz="1164" dirty="0"/>
              <a:t>)</a:t>
            </a:r>
          </a:p>
          <a:p>
            <a:pPr lvl="1" fontAlgn="auto">
              <a:lnSpc>
                <a:spcPts val="1058"/>
              </a:lnSpc>
              <a:spcAft>
                <a:spcPts val="0"/>
              </a:spcAft>
            </a:pPr>
            <a:r>
              <a:rPr lang="ko-KR" altLang="en-US" sz="1164" dirty="0" err="1"/>
              <a:t>아두이노</a:t>
            </a:r>
            <a:r>
              <a:rPr lang="ko-KR" altLang="en-US" sz="1164" dirty="0"/>
              <a:t> 이동로봇 개발 </a:t>
            </a:r>
            <a:r>
              <a:rPr lang="en-US" altLang="ko-KR" sz="1164" dirty="0"/>
              <a:t>/ </a:t>
            </a:r>
            <a:r>
              <a:rPr lang="ko-KR" altLang="en-US" sz="1164" dirty="0"/>
              <a:t>웨어러블 디바이스 개발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419588-BF0C-2A2A-5D7C-FBDFA374A7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7" y="605497"/>
            <a:ext cx="1078939" cy="15015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387E0E-5D35-6301-74F0-CCF90CED08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436" y="4910055"/>
            <a:ext cx="524018" cy="70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8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2.2 MySQL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Apply Configuration</a:t>
            </a:r>
          </a:p>
          <a:p>
            <a:pPr lvl="2"/>
            <a:r>
              <a:rPr lang="en-US" altLang="ko-KR" dirty="0"/>
              <a:t>Execute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Finish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20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696189"/>
            <a:ext cx="4491990" cy="3388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번개 8"/>
          <p:cNvSpPr/>
          <p:nvPr/>
        </p:nvSpPr>
        <p:spPr>
          <a:xfrm>
            <a:off x="4511824" y="4648517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222" y="1696188"/>
            <a:ext cx="4491990" cy="3388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번개 9"/>
          <p:cNvSpPr/>
          <p:nvPr/>
        </p:nvSpPr>
        <p:spPr>
          <a:xfrm>
            <a:off x="10128448" y="4744196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0378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내장 함수 </a:t>
            </a:r>
            <a:r>
              <a:rPr lang="en-US" altLang="ko-KR" dirty="0"/>
              <a:t>– </a:t>
            </a:r>
            <a:r>
              <a:rPr lang="ko-KR" altLang="en-US" dirty="0"/>
              <a:t>문자열 함수</a:t>
            </a:r>
            <a:endParaRPr lang="en-US" altLang="ko-KR" dirty="0"/>
          </a:p>
          <a:p>
            <a:r>
              <a:rPr lang="en-US" altLang="ko-KR" dirty="0"/>
              <a:t>MySQL</a:t>
            </a:r>
            <a:r>
              <a:rPr lang="ko-KR" altLang="en-US" dirty="0"/>
              <a:t> 내장 함수 </a:t>
            </a:r>
            <a:r>
              <a:rPr lang="en-US" altLang="ko-KR" dirty="0"/>
              <a:t>– </a:t>
            </a:r>
            <a:r>
              <a:rPr lang="ko-KR" altLang="en-US" dirty="0"/>
              <a:t>수학 함수</a:t>
            </a:r>
            <a:endParaRPr lang="en-US" altLang="ko-KR" dirty="0"/>
          </a:p>
          <a:p>
            <a:r>
              <a:rPr lang="en-US" altLang="ko-KR" dirty="0"/>
              <a:t>MySQL</a:t>
            </a:r>
            <a:r>
              <a:rPr lang="ko-KR" altLang="en-US" dirty="0"/>
              <a:t> 내장 함수 </a:t>
            </a:r>
            <a:r>
              <a:rPr lang="en-US" altLang="ko-KR" dirty="0"/>
              <a:t>– </a:t>
            </a:r>
            <a:r>
              <a:rPr lang="ko-KR" altLang="en-US" dirty="0"/>
              <a:t>날자 및 시간 함수</a:t>
            </a:r>
            <a:endParaRPr lang="en-US" altLang="ko-KR" dirty="0"/>
          </a:p>
          <a:p>
            <a:r>
              <a:rPr lang="en-US" altLang="ko-KR" dirty="0"/>
              <a:t>MySQL</a:t>
            </a:r>
            <a:r>
              <a:rPr lang="ko-KR" altLang="en-US" dirty="0"/>
              <a:t> 내장 함수 </a:t>
            </a:r>
            <a:r>
              <a:rPr lang="en-US" altLang="ko-KR" dirty="0"/>
              <a:t>– </a:t>
            </a:r>
            <a:r>
              <a:rPr lang="ko-KR" altLang="en-US" dirty="0"/>
              <a:t>시스템 정보 함수</a:t>
            </a:r>
            <a:endParaRPr lang="en-US" altLang="ko-KR" dirty="0"/>
          </a:p>
          <a:p>
            <a:r>
              <a:rPr lang="en-US" altLang="ko-KR" dirty="0"/>
              <a:t>MySQL</a:t>
            </a:r>
            <a:r>
              <a:rPr lang="ko-KR" altLang="en-US" dirty="0"/>
              <a:t> 내장 함수 </a:t>
            </a:r>
            <a:r>
              <a:rPr lang="en-US" altLang="ko-KR" dirty="0"/>
              <a:t>– </a:t>
            </a:r>
            <a:r>
              <a:rPr lang="ko-KR" altLang="en-US" dirty="0"/>
              <a:t>그 외의 함수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6165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내장 함수 </a:t>
            </a:r>
            <a:r>
              <a:rPr lang="en-US" altLang="ko-KR" dirty="0"/>
              <a:t>– </a:t>
            </a:r>
            <a:r>
              <a:rPr lang="ko-KR" altLang="en-US" dirty="0"/>
              <a:t>문자열 함수</a:t>
            </a:r>
            <a:endParaRPr lang="en-US" altLang="ko-KR" dirty="0"/>
          </a:p>
          <a:p>
            <a:pPr lvl="2"/>
            <a:r>
              <a:rPr lang="ko-KR" altLang="en-US" dirty="0"/>
              <a:t>문자열 함수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문자열 조작</a:t>
            </a:r>
            <a:endParaRPr lang="en-US" altLang="ko-KR" dirty="0"/>
          </a:p>
          <a:p>
            <a:pPr lvl="3"/>
            <a:r>
              <a:rPr lang="ko-KR" altLang="en-US" dirty="0" err="1"/>
              <a:t>활용성이</a:t>
            </a:r>
            <a:r>
              <a:rPr lang="ko-KR" altLang="en-US" dirty="0"/>
              <a:t> 높음</a:t>
            </a:r>
            <a:endParaRPr lang="en-US" altLang="ko-KR" dirty="0"/>
          </a:p>
          <a:p>
            <a:pPr lvl="1"/>
            <a:r>
              <a:rPr lang="en-US" altLang="ko-KR" dirty="0"/>
              <a:t>ASCII(</a:t>
            </a:r>
            <a:r>
              <a:rPr lang="ko-KR" altLang="en-US" dirty="0"/>
              <a:t>문자</a:t>
            </a:r>
            <a:r>
              <a:rPr lang="en-US" altLang="ko-KR" dirty="0"/>
              <a:t>), CHAR(</a:t>
            </a:r>
            <a:r>
              <a:rPr lang="ko-KR" altLang="en-US" dirty="0" err="1"/>
              <a:t>아스키코드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교재 </a:t>
            </a:r>
            <a:r>
              <a:rPr lang="en-US" altLang="ko-KR" dirty="0"/>
              <a:t>249 </a:t>
            </a:r>
            <a:r>
              <a:rPr lang="ko-KR" altLang="en-US" dirty="0"/>
              <a:t>페이지 설명 참고</a:t>
            </a:r>
            <a:endParaRPr lang="en-US" altLang="ko-KR" dirty="0"/>
          </a:p>
          <a:p>
            <a:pPr lvl="1"/>
            <a:r>
              <a:rPr lang="en-US" altLang="ko-KR" dirty="0"/>
              <a:t>BIT_LENGTH(</a:t>
            </a:r>
            <a:r>
              <a:rPr lang="ko-KR" altLang="en-US" dirty="0"/>
              <a:t>문자열</a:t>
            </a:r>
            <a:r>
              <a:rPr lang="en-US" altLang="ko-KR" dirty="0"/>
              <a:t>), CHAR_LENGTH(</a:t>
            </a:r>
            <a:r>
              <a:rPr lang="ko-KR" altLang="en-US" dirty="0"/>
              <a:t>문자열</a:t>
            </a:r>
            <a:r>
              <a:rPr lang="en-US" altLang="ko-KR" dirty="0"/>
              <a:t>), LENGTH(</a:t>
            </a:r>
            <a:r>
              <a:rPr lang="ko-KR" altLang="en-US" dirty="0"/>
              <a:t>문자열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201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630" y="2048240"/>
            <a:ext cx="2438740" cy="228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512" y="2741136"/>
            <a:ext cx="3686689" cy="19433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751" y="3140968"/>
            <a:ext cx="3820058" cy="3905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751" y="4196830"/>
            <a:ext cx="3839111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7191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내장 함수 </a:t>
            </a:r>
            <a:r>
              <a:rPr lang="en-US" altLang="ko-KR" dirty="0"/>
              <a:t>– </a:t>
            </a:r>
            <a:r>
              <a:rPr lang="ko-KR" altLang="en-US" dirty="0"/>
              <a:t>문자열 함수</a:t>
            </a:r>
            <a:endParaRPr lang="en-US" altLang="ko-KR" dirty="0"/>
          </a:p>
          <a:p>
            <a:pPr lvl="1"/>
            <a:r>
              <a:rPr lang="en-US" altLang="ko-KR" dirty="0"/>
              <a:t>CONCAT(</a:t>
            </a:r>
            <a:r>
              <a:rPr lang="ko-KR" altLang="en-US" dirty="0"/>
              <a:t>문자열</a:t>
            </a:r>
            <a:r>
              <a:rPr lang="en-US" altLang="ko-KR" dirty="0"/>
              <a:t>1, </a:t>
            </a:r>
            <a:r>
              <a:rPr lang="ko-KR" altLang="en-US" dirty="0"/>
              <a:t>문자열</a:t>
            </a:r>
            <a:r>
              <a:rPr lang="en-US" altLang="ko-KR" dirty="0"/>
              <a:t>2, …), CONCAT_WS(</a:t>
            </a:r>
            <a:r>
              <a:rPr lang="ko-KR" altLang="en-US" dirty="0" err="1"/>
              <a:t>구분자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1, </a:t>
            </a:r>
            <a:r>
              <a:rPr lang="ko-KR" altLang="en-US" dirty="0"/>
              <a:t>문자열</a:t>
            </a:r>
            <a:r>
              <a:rPr lang="en-US" altLang="ko-KR" dirty="0"/>
              <a:t>2, …)</a:t>
            </a:r>
          </a:p>
          <a:p>
            <a:pPr lvl="2"/>
            <a:r>
              <a:rPr lang="en-US" altLang="ko-KR" dirty="0"/>
              <a:t>CONCAT( ) : </a:t>
            </a:r>
            <a:r>
              <a:rPr lang="ko-KR" altLang="en-US" dirty="0"/>
              <a:t>문자열을 </a:t>
            </a:r>
            <a:r>
              <a:rPr lang="ko-KR" altLang="en-US" dirty="0" err="1"/>
              <a:t>이어줌</a:t>
            </a:r>
            <a:endParaRPr lang="en-US" altLang="ko-KR" dirty="0"/>
          </a:p>
          <a:p>
            <a:pPr lvl="2"/>
            <a:r>
              <a:rPr lang="en-US" altLang="ko-KR" dirty="0"/>
              <a:t>CONCAT_WS( ) : </a:t>
            </a:r>
            <a:r>
              <a:rPr lang="ko-KR" altLang="en-US" dirty="0" err="1"/>
              <a:t>구분자를</a:t>
            </a:r>
            <a:r>
              <a:rPr lang="ko-KR" altLang="en-US" dirty="0"/>
              <a:t> 문자열</a:t>
            </a:r>
            <a:r>
              <a:rPr lang="en-US" altLang="ko-KR" dirty="0"/>
              <a:t>x </a:t>
            </a:r>
            <a:r>
              <a:rPr lang="ko-KR" altLang="en-US" dirty="0"/>
              <a:t>사이에 넣어서 각 문자열을 이어 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ELT(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1, </a:t>
            </a:r>
            <a:r>
              <a:rPr lang="ko-KR" altLang="en-US" dirty="0"/>
              <a:t>문자열</a:t>
            </a:r>
            <a:r>
              <a:rPr lang="en-US" altLang="ko-KR" dirty="0"/>
              <a:t>2, …), FIELD(</a:t>
            </a:r>
            <a:r>
              <a:rPr lang="ko-KR" altLang="en-US" dirty="0"/>
              <a:t>찾을 문자열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1, </a:t>
            </a:r>
            <a:r>
              <a:rPr lang="ko-KR" altLang="en-US" dirty="0"/>
              <a:t>문자열</a:t>
            </a:r>
            <a:r>
              <a:rPr lang="en-US" altLang="ko-KR" dirty="0"/>
              <a:t>2, …), FIND_IN_SET(</a:t>
            </a:r>
            <a:r>
              <a:rPr lang="ko-KR" altLang="en-US" dirty="0"/>
              <a:t>찾을 문자열</a:t>
            </a:r>
            <a:r>
              <a:rPr lang="en-US" altLang="ko-KR" dirty="0"/>
              <a:t>, </a:t>
            </a:r>
            <a:r>
              <a:rPr lang="ko-KR" altLang="en-US" dirty="0"/>
              <a:t>문자열 리스트</a:t>
            </a:r>
            <a:r>
              <a:rPr lang="en-US" altLang="ko-KR" dirty="0"/>
              <a:t>), INSTR(</a:t>
            </a:r>
            <a:r>
              <a:rPr lang="ko-KR" altLang="en-US" dirty="0"/>
              <a:t>기준 문자열</a:t>
            </a:r>
            <a:r>
              <a:rPr lang="en-US" altLang="ko-KR" dirty="0"/>
              <a:t>, </a:t>
            </a:r>
            <a:r>
              <a:rPr lang="ko-KR" altLang="en-US" dirty="0"/>
              <a:t>부분 문자열</a:t>
            </a:r>
            <a:r>
              <a:rPr lang="en-US" altLang="ko-KR" dirty="0"/>
              <a:t>), LOCATE(</a:t>
            </a:r>
            <a:r>
              <a:rPr lang="ko-KR" altLang="en-US" dirty="0"/>
              <a:t>부분 문자열</a:t>
            </a:r>
            <a:r>
              <a:rPr lang="en-US" altLang="ko-KR" dirty="0"/>
              <a:t>, </a:t>
            </a:r>
            <a:r>
              <a:rPr lang="ko-KR" altLang="en-US" dirty="0"/>
              <a:t>기준 문자열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ELT(</a:t>
            </a:r>
            <a:r>
              <a:rPr lang="ko-KR" altLang="en-US" i="1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1, </a:t>
            </a:r>
            <a:r>
              <a:rPr lang="ko-KR" altLang="en-US" dirty="0"/>
              <a:t>문자열</a:t>
            </a:r>
            <a:r>
              <a:rPr lang="en-US" altLang="ko-KR" dirty="0"/>
              <a:t>2, …) : </a:t>
            </a:r>
            <a:r>
              <a:rPr lang="ko-KR" altLang="en-US" i="1" dirty="0"/>
              <a:t>위치</a:t>
            </a:r>
            <a:r>
              <a:rPr lang="ko-KR" altLang="en-US" dirty="0"/>
              <a:t> 번째에 해당하는 문자열 반환</a:t>
            </a:r>
            <a:endParaRPr lang="en-US" altLang="ko-KR" dirty="0"/>
          </a:p>
          <a:p>
            <a:pPr lvl="2"/>
            <a:r>
              <a:rPr lang="en-US" altLang="ko-KR" dirty="0"/>
              <a:t>FIELD(</a:t>
            </a:r>
            <a:r>
              <a:rPr lang="ko-KR" altLang="en-US" dirty="0"/>
              <a:t>찾을 문자열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1, </a:t>
            </a:r>
            <a:r>
              <a:rPr lang="ko-KR" altLang="en-US" dirty="0"/>
              <a:t>문자열</a:t>
            </a:r>
            <a:r>
              <a:rPr lang="en-US" altLang="ko-KR" dirty="0"/>
              <a:t>2, …) : </a:t>
            </a:r>
            <a:r>
              <a:rPr lang="ko-KR" altLang="en-US" dirty="0"/>
              <a:t>찾는 문자열의 위치를 반환</a:t>
            </a:r>
            <a:r>
              <a:rPr lang="en-US" altLang="ko-KR" dirty="0"/>
              <a:t>, </a:t>
            </a:r>
            <a:r>
              <a:rPr lang="ko-KR" altLang="en-US" dirty="0"/>
              <a:t>매치되는 문자열이 없는 경우 </a:t>
            </a:r>
            <a:r>
              <a:rPr lang="en-US" altLang="ko-KR" dirty="0"/>
              <a:t>0</a:t>
            </a:r>
            <a:r>
              <a:rPr lang="ko-KR" altLang="en-US" dirty="0"/>
              <a:t>을 반환</a:t>
            </a:r>
            <a:endParaRPr lang="en-US" altLang="ko-KR" dirty="0"/>
          </a:p>
          <a:p>
            <a:pPr lvl="3"/>
            <a:r>
              <a:rPr lang="ko-KR" altLang="en-US" dirty="0" err="1"/>
              <a:t>문장열</a:t>
            </a:r>
            <a:r>
              <a:rPr lang="ko-KR" altLang="en-US" dirty="0"/>
              <a:t> 리스트</a:t>
            </a:r>
            <a:r>
              <a:rPr lang="en-US" altLang="ko-KR" dirty="0"/>
              <a:t>(</a:t>
            </a:r>
            <a:r>
              <a:rPr lang="ko-KR" altLang="en-US" dirty="0"/>
              <a:t>문자열</a:t>
            </a:r>
            <a:r>
              <a:rPr lang="en-US" altLang="ko-KR" dirty="0"/>
              <a:t>1, </a:t>
            </a:r>
            <a:r>
              <a:rPr lang="ko-KR" altLang="en-US" dirty="0"/>
              <a:t>문자열</a:t>
            </a:r>
            <a:r>
              <a:rPr lang="en-US" altLang="ko-KR" dirty="0"/>
              <a:t>2, …)</a:t>
            </a:r>
            <a:r>
              <a:rPr lang="ko-KR" altLang="en-US" dirty="0"/>
              <a:t>은 콤마</a:t>
            </a:r>
            <a:r>
              <a:rPr lang="en-US" altLang="ko-KR" dirty="0"/>
              <a:t>(,)</a:t>
            </a:r>
            <a:r>
              <a:rPr lang="ko-KR" altLang="en-US" dirty="0"/>
              <a:t>로 구분되어 있어야 하며 공백이 </a:t>
            </a:r>
            <a:r>
              <a:rPr lang="ko-KR" altLang="en-US" dirty="0" err="1"/>
              <a:t>없어야함</a:t>
            </a:r>
            <a:endParaRPr lang="en-US" altLang="ko-KR" dirty="0"/>
          </a:p>
          <a:p>
            <a:pPr lvl="2"/>
            <a:r>
              <a:rPr lang="en-US" altLang="ko-KR" dirty="0"/>
              <a:t>INSTR(</a:t>
            </a:r>
            <a:r>
              <a:rPr lang="ko-KR" altLang="en-US" dirty="0"/>
              <a:t>기준 문자열</a:t>
            </a:r>
            <a:r>
              <a:rPr lang="en-US" altLang="ko-KR" dirty="0"/>
              <a:t>, </a:t>
            </a:r>
            <a:r>
              <a:rPr lang="ko-KR" altLang="en-US" dirty="0"/>
              <a:t>부분 문자열</a:t>
            </a:r>
            <a:r>
              <a:rPr lang="en-US" altLang="ko-KR" dirty="0"/>
              <a:t>) : </a:t>
            </a:r>
            <a:r>
              <a:rPr lang="ko-KR" altLang="en-US" dirty="0"/>
              <a:t>기준 문자열에서 부분 문자열을 찾아서 시작 위치를 알려줌</a:t>
            </a:r>
            <a:endParaRPr lang="en-US" altLang="ko-KR" dirty="0"/>
          </a:p>
          <a:p>
            <a:pPr lvl="2"/>
            <a:r>
              <a:rPr lang="en-US" altLang="ko-KR" dirty="0"/>
              <a:t>LOCATE(</a:t>
            </a:r>
            <a:r>
              <a:rPr lang="ko-KR" altLang="en-US" dirty="0"/>
              <a:t>부분 문자열</a:t>
            </a:r>
            <a:r>
              <a:rPr lang="en-US" altLang="ko-KR" dirty="0"/>
              <a:t>, </a:t>
            </a:r>
            <a:r>
              <a:rPr lang="ko-KR" altLang="en-US" dirty="0"/>
              <a:t>기준 문자열</a:t>
            </a:r>
            <a:r>
              <a:rPr lang="en-US" altLang="ko-KR" dirty="0"/>
              <a:t>) : INSTR()</a:t>
            </a:r>
            <a:r>
              <a:rPr lang="ko-KR" altLang="en-US" dirty="0"/>
              <a:t>과 동일한 역할</a:t>
            </a:r>
            <a:endParaRPr lang="en-US" altLang="ko-KR" dirty="0"/>
          </a:p>
          <a:p>
            <a:pPr lvl="3"/>
            <a:r>
              <a:rPr lang="en-US" altLang="ko-KR" dirty="0"/>
              <a:t>LOCATE( )</a:t>
            </a:r>
            <a:r>
              <a:rPr lang="ko-KR" altLang="en-US" dirty="0"/>
              <a:t>와 </a:t>
            </a:r>
            <a:r>
              <a:rPr lang="en-US" altLang="ko-KR" dirty="0"/>
              <a:t>INSTR( 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매개변수 위치가 서로 반대로 되어 있음</a:t>
            </a:r>
            <a:r>
              <a:rPr lang="en-US" altLang="ko-KR" dirty="0"/>
              <a:t>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202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510" y="1988840"/>
            <a:ext cx="3534268" cy="2191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264" y="1810162"/>
            <a:ext cx="1981477" cy="4286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240" y="4011536"/>
            <a:ext cx="2829320" cy="14480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8404" y="5720405"/>
            <a:ext cx="775443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9411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2F045-7C93-5E84-FFC7-1717F67F0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8C8852F-0D40-B8B3-5747-8EFA4D10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9217AF-06A0-1436-BE0A-7A3DC41C6F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MySQL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내장 함수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문자열 함수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dirty="0"/>
              <a:t>MySQL</a:t>
            </a:r>
            <a:r>
              <a:rPr lang="ko-KR" altLang="en-US" dirty="0"/>
              <a:t> 내장 함수 </a:t>
            </a:r>
            <a:r>
              <a:rPr lang="en-US" altLang="ko-KR" dirty="0"/>
              <a:t>– </a:t>
            </a:r>
            <a:r>
              <a:rPr lang="ko-KR" altLang="en-US" dirty="0"/>
              <a:t>수학 함수</a:t>
            </a:r>
            <a:endParaRPr lang="en-US" altLang="ko-KR" dirty="0"/>
          </a:p>
          <a:p>
            <a:r>
              <a:rPr lang="en-US" altLang="ko-KR" dirty="0"/>
              <a:t>MySQL</a:t>
            </a:r>
            <a:r>
              <a:rPr lang="ko-KR" altLang="en-US" dirty="0"/>
              <a:t> 내장 함수 </a:t>
            </a:r>
            <a:r>
              <a:rPr lang="en-US" altLang="ko-KR" dirty="0"/>
              <a:t>– </a:t>
            </a:r>
            <a:r>
              <a:rPr lang="ko-KR" altLang="en-US" dirty="0"/>
              <a:t>날자 및 시간 함수</a:t>
            </a:r>
            <a:endParaRPr lang="en-US" altLang="ko-KR" dirty="0"/>
          </a:p>
          <a:p>
            <a:r>
              <a:rPr lang="en-US" altLang="ko-KR" dirty="0"/>
              <a:t>MySQL</a:t>
            </a:r>
            <a:r>
              <a:rPr lang="ko-KR" altLang="en-US" dirty="0"/>
              <a:t> 내장 함수 </a:t>
            </a:r>
            <a:r>
              <a:rPr lang="en-US" altLang="ko-KR" dirty="0"/>
              <a:t>– </a:t>
            </a:r>
            <a:r>
              <a:rPr lang="ko-KR" altLang="en-US" dirty="0"/>
              <a:t>시스템 정보 함수</a:t>
            </a:r>
            <a:endParaRPr lang="en-US" altLang="ko-KR" dirty="0"/>
          </a:p>
          <a:p>
            <a:r>
              <a:rPr lang="en-US" altLang="ko-KR" dirty="0"/>
              <a:t>MySQL</a:t>
            </a:r>
            <a:r>
              <a:rPr lang="ko-KR" altLang="en-US" dirty="0"/>
              <a:t> 내장 함수 </a:t>
            </a:r>
            <a:r>
              <a:rPr lang="en-US" altLang="ko-KR" dirty="0"/>
              <a:t>– </a:t>
            </a:r>
            <a:r>
              <a:rPr lang="ko-KR" altLang="en-US" dirty="0"/>
              <a:t>그 외의 함수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9F902B-66CB-379D-2002-C43E2A6F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1960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아래 그림 분석</a:t>
            </a:r>
            <a:endParaRPr lang="en-US" altLang="ko-KR" dirty="0"/>
          </a:p>
          <a:p>
            <a:pPr lvl="1"/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왼쪽은 판매자 이름</a:t>
            </a:r>
            <a:r>
              <a:rPr lang="en-US" altLang="ko-KR" dirty="0"/>
              <a:t>, </a:t>
            </a:r>
            <a:r>
              <a:rPr lang="ko-KR" altLang="en-US" dirty="0"/>
              <a:t>판매 계절</a:t>
            </a:r>
            <a:r>
              <a:rPr lang="en-US" altLang="ko-KR" dirty="0"/>
              <a:t>, </a:t>
            </a:r>
            <a:r>
              <a:rPr lang="ko-KR" altLang="en-US" dirty="0"/>
              <a:t>판매 수량으로 구성된 테이블</a:t>
            </a:r>
            <a:endParaRPr lang="en-US" altLang="ko-KR" dirty="0"/>
          </a:p>
          <a:p>
            <a:pPr lvl="1"/>
            <a:r>
              <a:rPr lang="ko-KR" altLang="en-US" dirty="0"/>
              <a:t>각 판매자가 계절별로 몇 개개를 판매했는지 표로 나타내려고 함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204</a:t>
            </a:fld>
            <a:endParaRPr lang="en-US" dirty="0"/>
          </a:p>
        </p:txBody>
      </p:sp>
      <p:pic>
        <p:nvPicPr>
          <p:cNvPr id="5" name="Picture 2" descr="C:\Users\USER\Desktop\이것이mysql이다\이미지모음\1-9장그림(2019.09.16)\07장그림\07-15a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772816"/>
            <a:ext cx="3000618" cy="376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USER\Desktop\이것이mysql이다\이미지모음\1-9장그림(2019.09.16)\07장그림\07-15b ori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95" y="2789643"/>
            <a:ext cx="4697754" cy="120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줄무늬가 있는 오른쪽 화살표 3"/>
          <p:cNvSpPr/>
          <p:nvPr/>
        </p:nvSpPr>
        <p:spPr>
          <a:xfrm>
            <a:off x="5053242" y="3212976"/>
            <a:ext cx="768748" cy="441308"/>
          </a:xfrm>
          <a:prstGeom prst="striped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4983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문 분석</a:t>
            </a:r>
            <a:endParaRPr lang="en-US" altLang="ko-KR" dirty="0"/>
          </a:p>
          <a:p>
            <a:pPr lvl="1"/>
            <a:r>
              <a:rPr lang="ko-KR" altLang="en-US" dirty="0"/>
              <a:t>각 판매자가 계절별로 몇 개개를 판매했는지 표로 나타내려고 함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205</a:t>
            </a:fld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516850"/>
            <a:ext cx="2314898" cy="16194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3163607"/>
            <a:ext cx="2772162" cy="2991267"/>
          </a:xfrm>
          <a:prstGeom prst="rect">
            <a:avLst/>
          </a:prstGeom>
        </p:spPr>
      </p:pic>
      <p:pic>
        <p:nvPicPr>
          <p:cNvPr id="11" name="Picture 3" descr="C:\Users\USER\Desktop\이것이mysql이다\이미지모음\1-9장그림(2019.09.16)\07장그림\07-15b ori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862" y="1340768"/>
            <a:ext cx="4697754" cy="120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포인트가 10개인 별 11"/>
          <p:cNvSpPr/>
          <p:nvPr/>
        </p:nvSpPr>
        <p:spPr>
          <a:xfrm>
            <a:off x="6266210" y="1340768"/>
            <a:ext cx="864096" cy="720080"/>
          </a:xfrm>
          <a:prstGeom prst="star10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목표</a:t>
            </a:r>
            <a:r>
              <a:rPr lang="en-US" altLang="ko-KR" sz="1600" b="1" dirty="0">
                <a:solidFill>
                  <a:schemeClr val="tx1"/>
                </a:solidFill>
              </a:rPr>
              <a:t>!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854" y="3797107"/>
            <a:ext cx="1771897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5543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문 분석</a:t>
            </a:r>
            <a:endParaRPr lang="en-US" altLang="ko-KR" dirty="0"/>
          </a:p>
          <a:p>
            <a:pPr lvl="1"/>
            <a:r>
              <a:rPr lang="ko-KR" altLang="en-US" dirty="0"/>
              <a:t>각 판매자가 계절별로 몇 개개를 판매했는지 표로 나타내려고 함</a:t>
            </a:r>
            <a:endParaRPr lang="en-US" altLang="ko-KR" dirty="0"/>
          </a:p>
          <a:p>
            <a:pPr lvl="2"/>
            <a:r>
              <a:rPr lang="en-US" altLang="ko-KR" dirty="0"/>
              <a:t>Sum( )</a:t>
            </a:r>
            <a:r>
              <a:rPr lang="ko-KR" altLang="en-US" dirty="0"/>
              <a:t>과 </a:t>
            </a:r>
            <a:r>
              <a:rPr lang="en-US" altLang="ko-KR" dirty="0"/>
              <a:t>IF( )</a:t>
            </a:r>
            <a:r>
              <a:rPr lang="ko-KR" altLang="en-US" dirty="0"/>
              <a:t>함수 그리고 </a:t>
            </a:r>
            <a:r>
              <a:rPr lang="en-US" altLang="ko-KR" dirty="0"/>
              <a:t>GROUP BY</a:t>
            </a:r>
            <a:r>
              <a:rPr lang="ko-KR" altLang="en-US" dirty="0"/>
              <a:t>를 활용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206</a:t>
            </a:fld>
            <a:endParaRPr lang="en-US" dirty="0"/>
          </a:p>
        </p:txBody>
      </p:sp>
      <p:pic>
        <p:nvPicPr>
          <p:cNvPr id="11" name="Picture 3" descr="C:\Users\USER\Desktop\이것이mysql이다\이미지모음\1-9장그림(2019.09.16)\07장그림\07-15b ori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400" y="1339200"/>
            <a:ext cx="4697754" cy="120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41" y="4283249"/>
            <a:ext cx="3153215" cy="7430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41" y="1640620"/>
            <a:ext cx="5668166" cy="724001"/>
          </a:xfrm>
          <a:prstGeom prst="rect">
            <a:avLst/>
          </a:prstGeom>
        </p:spPr>
      </p:pic>
      <p:sp>
        <p:nvSpPr>
          <p:cNvPr id="15" name="포인트가 10개인 별 14"/>
          <p:cNvSpPr/>
          <p:nvPr/>
        </p:nvSpPr>
        <p:spPr>
          <a:xfrm>
            <a:off x="6266210" y="1340768"/>
            <a:ext cx="864096" cy="720080"/>
          </a:xfrm>
          <a:prstGeom prst="star10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목표</a:t>
            </a:r>
            <a:r>
              <a:rPr lang="en-US" altLang="ko-KR" sz="1600" b="1" dirty="0">
                <a:solidFill>
                  <a:schemeClr val="tx1"/>
                </a:solidFill>
              </a:rPr>
              <a:t>!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5680" y="2473609"/>
            <a:ext cx="1781424" cy="17147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112" y="5060244"/>
            <a:ext cx="2029108" cy="1228896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H="1">
            <a:off x="5224220" y="4653136"/>
            <a:ext cx="1432287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84032" y="446847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 수정 할 것</a:t>
            </a:r>
          </a:p>
        </p:txBody>
      </p:sp>
    </p:spTree>
    <p:extLst>
      <p:ext uri="{BB962C8B-B14F-4D97-AF65-F5344CB8AC3E}">
        <p14:creationId xmlns:p14="http://schemas.microsoft.com/office/powerpoint/2010/main" val="327203471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문 분석</a:t>
            </a:r>
            <a:endParaRPr lang="en-US" altLang="ko-KR" dirty="0"/>
          </a:p>
          <a:p>
            <a:pPr lvl="1"/>
            <a:r>
              <a:rPr lang="ko-KR" altLang="en-US" dirty="0"/>
              <a:t>각 판매자가 계절별로 몇 개개를 판매했는지 표로 나타내려고 함</a:t>
            </a:r>
            <a:endParaRPr lang="en-US" altLang="ko-KR" dirty="0"/>
          </a:p>
          <a:p>
            <a:pPr lvl="2"/>
            <a:r>
              <a:rPr lang="en-US" altLang="ko-KR" dirty="0"/>
              <a:t>Sum( )</a:t>
            </a:r>
            <a:r>
              <a:rPr lang="ko-KR" altLang="en-US" dirty="0"/>
              <a:t>과 </a:t>
            </a:r>
            <a:r>
              <a:rPr lang="en-US" altLang="ko-KR" dirty="0"/>
              <a:t>IF( )</a:t>
            </a:r>
            <a:r>
              <a:rPr lang="ko-KR" altLang="en-US" dirty="0"/>
              <a:t>함수 그리고 </a:t>
            </a:r>
            <a:r>
              <a:rPr lang="en-US" altLang="ko-KR" dirty="0"/>
              <a:t>GROUP BY</a:t>
            </a:r>
            <a:r>
              <a:rPr lang="ko-KR" altLang="en-US" dirty="0"/>
              <a:t>를 활용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207</a:t>
            </a:fld>
            <a:endParaRPr lang="en-US" dirty="0"/>
          </a:p>
        </p:txBody>
      </p:sp>
      <p:pic>
        <p:nvPicPr>
          <p:cNvPr id="11" name="Picture 3" descr="C:\Users\USER\Desktop\이것이mysql이다\이미지모음\1-9장그림(2019.09.16)\07장그림\07-15b ori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1959449"/>
            <a:ext cx="4697754" cy="120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포인트가 10개인 별 14"/>
          <p:cNvSpPr/>
          <p:nvPr/>
        </p:nvSpPr>
        <p:spPr>
          <a:xfrm>
            <a:off x="2753514" y="1961017"/>
            <a:ext cx="864096" cy="720080"/>
          </a:xfrm>
          <a:prstGeom prst="star10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목표</a:t>
            </a:r>
            <a:r>
              <a:rPr lang="en-US" altLang="ko-KR" sz="1600" b="1" dirty="0">
                <a:solidFill>
                  <a:schemeClr val="tx1"/>
                </a:solidFill>
              </a:rPr>
              <a:t>!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42622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 err="1"/>
              <a:t>피봇</a:t>
            </a:r>
            <a:r>
              <a:rPr lang="en-US" altLang="ko-KR" dirty="0"/>
              <a:t>(pivot)</a:t>
            </a:r>
          </a:p>
          <a:p>
            <a:pPr lvl="1"/>
            <a:r>
              <a:rPr lang="ko-KR" altLang="en-US" dirty="0"/>
              <a:t>각 판매자가 계절별로 몇 개개를 판매했는지 표로 나타내려고 함</a:t>
            </a:r>
            <a:endParaRPr lang="en-US" altLang="ko-KR" dirty="0"/>
          </a:p>
          <a:p>
            <a:pPr lvl="2"/>
            <a:r>
              <a:rPr lang="en-US" altLang="ko-KR" dirty="0"/>
              <a:t>Sum( )</a:t>
            </a:r>
            <a:r>
              <a:rPr lang="ko-KR" altLang="en-US" dirty="0"/>
              <a:t>과 </a:t>
            </a:r>
            <a:r>
              <a:rPr lang="en-US" altLang="ko-KR" dirty="0"/>
              <a:t>IF( )</a:t>
            </a:r>
            <a:r>
              <a:rPr lang="ko-KR" altLang="en-US" dirty="0"/>
              <a:t>함수 그리고 </a:t>
            </a:r>
            <a:r>
              <a:rPr lang="en-US" altLang="ko-KR" dirty="0"/>
              <a:t>GROUP BY</a:t>
            </a:r>
            <a:r>
              <a:rPr lang="ko-KR" altLang="en-US" dirty="0"/>
              <a:t>를 활용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208</a:t>
            </a:fld>
            <a:endParaRPr lang="en-US" dirty="0"/>
          </a:p>
        </p:txBody>
      </p:sp>
      <p:pic>
        <p:nvPicPr>
          <p:cNvPr id="11" name="Picture 3" descr="C:\Users\USER\Desktop\이것이mysql이다\이미지모음\1-9장그림(2019.09.16)\07장그림\07-15b ori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400" y="1339200"/>
            <a:ext cx="4697754" cy="120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포인트가 10개인 별 14"/>
          <p:cNvSpPr/>
          <p:nvPr/>
        </p:nvSpPr>
        <p:spPr>
          <a:xfrm>
            <a:off x="6266210" y="1340768"/>
            <a:ext cx="864096" cy="720080"/>
          </a:xfrm>
          <a:prstGeom prst="star10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목표</a:t>
            </a:r>
            <a:r>
              <a:rPr lang="en-US" altLang="ko-KR" sz="1600" b="1" dirty="0">
                <a:solidFill>
                  <a:schemeClr val="tx1"/>
                </a:solidFill>
              </a:rPr>
              <a:t>!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533" y="3014466"/>
            <a:ext cx="8040222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6016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 err="1"/>
              <a:t>피봇</a:t>
            </a:r>
            <a:r>
              <a:rPr lang="en-US" altLang="ko-KR" dirty="0"/>
              <a:t>(pivot)</a:t>
            </a:r>
          </a:p>
          <a:p>
            <a:pPr lvl="1"/>
            <a:r>
              <a:rPr lang="ko-KR" altLang="en-US" dirty="0"/>
              <a:t>각 판매자가 계절별로 몇 개개를 판매했는지 표로 나타내려고 함</a:t>
            </a:r>
            <a:endParaRPr lang="en-US" altLang="ko-KR" dirty="0"/>
          </a:p>
          <a:p>
            <a:pPr lvl="2"/>
            <a:r>
              <a:rPr lang="en-US" altLang="ko-KR" dirty="0"/>
              <a:t>Sum( )</a:t>
            </a:r>
            <a:r>
              <a:rPr lang="ko-KR" altLang="en-US" dirty="0"/>
              <a:t>과 </a:t>
            </a:r>
            <a:r>
              <a:rPr lang="en-US" altLang="ko-KR" dirty="0"/>
              <a:t>IF( )</a:t>
            </a:r>
            <a:r>
              <a:rPr lang="ko-KR" altLang="en-US" dirty="0"/>
              <a:t>함수 그리고 </a:t>
            </a:r>
            <a:r>
              <a:rPr lang="en-US" altLang="ko-KR" dirty="0"/>
              <a:t>GROUP BY</a:t>
            </a:r>
            <a:r>
              <a:rPr lang="ko-KR" altLang="en-US" dirty="0"/>
              <a:t>를 활용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209</a:t>
            </a:fld>
            <a:endParaRPr lang="en-US" dirty="0"/>
          </a:p>
        </p:txBody>
      </p:sp>
      <p:pic>
        <p:nvPicPr>
          <p:cNvPr id="11" name="Picture 3" descr="C:\Users\USER\Desktop\이것이mysql이다\이미지모음\1-9장그림(2019.09.16)\07장그림\07-15b ori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400" y="1339200"/>
            <a:ext cx="4697754" cy="120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포인트가 10개인 별 14"/>
          <p:cNvSpPr/>
          <p:nvPr/>
        </p:nvSpPr>
        <p:spPr>
          <a:xfrm>
            <a:off x="6266210" y="1340768"/>
            <a:ext cx="864096" cy="720080"/>
          </a:xfrm>
          <a:prstGeom prst="star10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목표</a:t>
            </a:r>
            <a:r>
              <a:rPr lang="en-US" altLang="ko-KR" sz="1600" b="1" dirty="0">
                <a:solidFill>
                  <a:schemeClr val="tx1"/>
                </a:solidFill>
              </a:rPr>
              <a:t>!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735" y="3852783"/>
            <a:ext cx="2152950" cy="22386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533" y="3014466"/>
            <a:ext cx="8040222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79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2.2 MySQL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다시</a:t>
            </a:r>
            <a:r>
              <a:rPr lang="en-US" altLang="ko-KR" dirty="0"/>
              <a:t>) Product Configuration</a:t>
            </a:r>
          </a:p>
          <a:p>
            <a:pPr lvl="2"/>
            <a:r>
              <a:rPr lang="en-US" altLang="ko-KR" dirty="0"/>
              <a:t>Next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21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424" y="1628800"/>
            <a:ext cx="5240655" cy="3953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번개 10"/>
          <p:cNvSpPr/>
          <p:nvPr/>
        </p:nvSpPr>
        <p:spPr>
          <a:xfrm>
            <a:off x="7320136" y="5157192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81496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 err="1"/>
              <a:t>피봇</a:t>
            </a:r>
            <a:r>
              <a:rPr lang="en-US" altLang="ko-KR" dirty="0"/>
              <a:t>(pivot)</a:t>
            </a:r>
          </a:p>
          <a:p>
            <a:pPr lvl="1"/>
            <a:r>
              <a:rPr lang="ko-KR" altLang="en-US" dirty="0"/>
              <a:t>각 판매자가 계절별로 몇 개개를 판매했는지 표로 나타내려고 함</a:t>
            </a:r>
            <a:endParaRPr lang="en-US" altLang="ko-KR" dirty="0"/>
          </a:p>
          <a:p>
            <a:pPr lvl="2"/>
            <a:r>
              <a:rPr lang="en-US" altLang="ko-KR" dirty="0"/>
              <a:t>Sum( )</a:t>
            </a:r>
            <a:r>
              <a:rPr lang="ko-KR" altLang="en-US" dirty="0"/>
              <a:t>과 </a:t>
            </a:r>
            <a:r>
              <a:rPr lang="en-US" altLang="ko-KR" dirty="0"/>
              <a:t>IF( )</a:t>
            </a:r>
            <a:r>
              <a:rPr lang="ko-KR" altLang="en-US" dirty="0"/>
              <a:t>함수 그리고 </a:t>
            </a:r>
            <a:r>
              <a:rPr lang="en-US" altLang="ko-KR" dirty="0"/>
              <a:t>GROUP BY</a:t>
            </a:r>
            <a:r>
              <a:rPr lang="ko-KR" altLang="en-US" dirty="0"/>
              <a:t>를 활용</a:t>
            </a:r>
            <a:endParaRPr lang="en-US" altLang="ko-KR" dirty="0"/>
          </a:p>
          <a:p>
            <a:pPr lvl="3"/>
            <a:r>
              <a:rPr lang="ko-KR" altLang="en-US" dirty="0"/>
              <a:t>최종적으로 두 명에 대한 데이터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추출함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group by </a:t>
            </a:r>
            <a:r>
              <a:rPr lang="en-US" altLang="ko-KR" dirty="0" err="1">
                <a:sym typeface="Wingdings" panose="05000000000000000000" pitchFamily="2" charset="2"/>
              </a:rPr>
              <a:t>uname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210</a:t>
            </a:fld>
            <a:endParaRPr lang="en-US" dirty="0"/>
          </a:p>
        </p:txBody>
      </p:sp>
      <p:pic>
        <p:nvPicPr>
          <p:cNvPr id="11" name="Picture 3" descr="C:\Users\USER\Desktop\이것이mysql이다\이미지모음\1-9장그림(2019.09.16)\07장그림\07-15b ori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400" y="1339200"/>
            <a:ext cx="4697754" cy="120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포인트가 10개인 별 14"/>
          <p:cNvSpPr/>
          <p:nvPr/>
        </p:nvSpPr>
        <p:spPr>
          <a:xfrm>
            <a:off x="6266210" y="1340768"/>
            <a:ext cx="864096" cy="720080"/>
          </a:xfrm>
          <a:prstGeom prst="star10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목표</a:t>
            </a:r>
            <a:r>
              <a:rPr lang="en-US" altLang="ko-KR" sz="1600" b="1" dirty="0">
                <a:solidFill>
                  <a:schemeClr val="tx1"/>
                </a:solidFill>
              </a:rPr>
              <a:t>!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2077090"/>
            <a:ext cx="2152950" cy="22386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988" y="2996952"/>
            <a:ext cx="222916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0490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 err="1"/>
              <a:t>피봇</a:t>
            </a:r>
            <a:r>
              <a:rPr lang="en-US" altLang="ko-KR" dirty="0"/>
              <a:t>(pivot)</a:t>
            </a:r>
          </a:p>
          <a:p>
            <a:pPr lvl="1"/>
            <a:r>
              <a:rPr lang="ko-KR" altLang="en-US" dirty="0"/>
              <a:t>각 판매자가 계절별로 몇 개개를 판매했는지 표로 나타내려고 함</a:t>
            </a:r>
            <a:endParaRPr lang="en-US" altLang="ko-KR" dirty="0"/>
          </a:p>
          <a:p>
            <a:pPr lvl="2"/>
            <a:r>
              <a:rPr lang="en-US" altLang="ko-KR" dirty="0"/>
              <a:t>Sum( )</a:t>
            </a:r>
            <a:r>
              <a:rPr lang="ko-KR" altLang="en-US" dirty="0"/>
              <a:t>과 </a:t>
            </a:r>
            <a:r>
              <a:rPr lang="en-US" altLang="ko-KR" dirty="0"/>
              <a:t>IF( )</a:t>
            </a:r>
            <a:r>
              <a:rPr lang="ko-KR" altLang="en-US" dirty="0"/>
              <a:t>함수 그리고 </a:t>
            </a:r>
            <a:r>
              <a:rPr lang="en-US" altLang="ko-KR" dirty="0"/>
              <a:t>GROUP BY</a:t>
            </a:r>
            <a:r>
              <a:rPr lang="ko-KR" altLang="en-US" dirty="0"/>
              <a:t>를 활용</a:t>
            </a:r>
            <a:endParaRPr lang="en-US" altLang="ko-KR" dirty="0"/>
          </a:p>
          <a:p>
            <a:pPr lvl="3"/>
            <a:r>
              <a:rPr lang="ko-KR" altLang="en-US" dirty="0"/>
              <a:t>최종적으로 두 명에 대한 데이터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추출함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group by </a:t>
            </a:r>
            <a:r>
              <a:rPr lang="en-US" altLang="ko-KR" dirty="0" err="1">
                <a:sym typeface="Wingdings" panose="05000000000000000000" pitchFamily="2" charset="2"/>
              </a:rPr>
              <a:t>uname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r>
              <a:rPr lang="en-US" altLang="ko-KR" dirty="0"/>
              <a:t>‘</a:t>
            </a:r>
            <a:r>
              <a:rPr lang="ko-KR" altLang="en-US" dirty="0"/>
              <a:t>합계</a:t>
            </a:r>
            <a:r>
              <a:rPr lang="en-US" altLang="ko-KR" dirty="0"/>
              <a:t>’ </a:t>
            </a:r>
            <a:r>
              <a:rPr lang="ko-KR" altLang="en-US" dirty="0"/>
              <a:t>열의 값은 모든 계절에 판매한 수량의 합 </a:t>
            </a:r>
            <a:r>
              <a:rPr lang="en-US" altLang="ko-KR" dirty="0">
                <a:sym typeface="Wingdings" panose="05000000000000000000" pitchFamily="2" charset="2"/>
              </a:rPr>
              <a:t> sum(amount)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211</a:t>
            </a:fld>
            <a:endParaRPr lang="en-US" dirty="0"/>
          </a:p>
        </p:txBody>
      </p:sp>
      <p:pic>
        <p:nvPicPr>
          <p:cNvPr id="11" name="Picture 3" descr="C:\Users\USER\Desktop\이것이mysql이다\이미지모음\1-9장그림(2019.09.16)\07장그림\07-15b ori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400" y="1339200"/>
            <a:ext cx="4697754" cy="120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포인트가 10개인 별 14"/>
          <p:cNvSpPr/>
          <p:nvPr/>
        </p:nvSpPr>
        <p:spPr>
          <a:xfrm>
            <a:off x="6266210" y="1340768"/>
            <a:ext cx="864096" cy="720080"/>
          </a:xfrm>
          <a:prstGeom prst="star10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목표</a:t>
            </a:r>
            <a:r>
              <a:rPr lang="en-US" altLang="ko-KR" sz="1600" b="1" dirty="0">
                <a:solidFill>
                  <a:schemeClr val="tx1"/>
                </a:solidFill>
              </a:rPr>
              <a:t>!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3249797"/>
            <a:ext cx="2152950" cy="2238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731" y="3201197"/>
            <a:ext cx="2753109" cy="22291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9749" y="3249797"/>
            <a:ext cx="223868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5321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 err="1"/>
              <a:t>피봇</a:t>
            </a:r>
            <a:r>
              <a:rPr lang="en-US" altLang="ko-KR" dirty="0"/>
              <a:t>(pivot)</a:t>
            </a:r>
          </a:p>
          <a:p>
            <a:pPr lvl="1"/>
            <a:r>
              <a:rPr lang="ko-KR" altLang="en-US" dirty="0"/>
              <a:t>각 판매자가 계절별로 몇 개개를 판매했는지 표로 나타내려고 함</a:t>
            </a:r>
            <a:endParaRPr lang="en-US" altLang="ko-KR" dirty="0"/>
          </a:p>
          <a:p>
            <a:pPr lvl="2"/>
            <a:r>
              <a:rPr lang="en-US" altLang="ko-KR" dirty="0"/>
              <a:t>Sum( )</a:t>
            </a:r>
            <a:r>
              <a:rPr lang="ko-KR" altLang="en-US" dirty="0"/>
              <a:t>과 </a:t>
            </a:r>
            <a:r>
              <a:rPr lang="en-US" altLang="ko-KR" dirty="0"/>
              <a:t>IF( )</a:t>
            </a:r>
            <a:r>
              <a:rPr lang="ko-KR" altLang="en-US" dirty="0"/>
              <a:t>함수 그리고 </a:t>
            </a:r>
            <a:r>
              <a:rPr lang="en-US" altLang="ko-KR" dirty="0"/>
              <a:t>GROUP BY</a:t>
            </a:r>
            <a:r>
              <a:rPr lang="ko-KR" altLang="en-US" dirty="0"/>
              <a:t>를 활용</a:t>
            </a:r>
            <a:endParaRPr lang="en-US" altLang="ko-KR" dirty="0"/>
          </a:p>
          <a:p>
            <a:pPr lvl="3"/>
            <a:r>
              <a:rPr lang="ko-KR" altLang="en-US" dirty="0"/>
              <a:t>최종적으로 두 명에 대한 데이터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추출함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group by </a:t>
            </a:r>
            <a:r>
              <a:rPr lang="en-US" altLang="ko-KR" dirty="0" err="1">
                <a:sym typeface="Wingdings" panose="05000000000000000000" pitchFamily="2" charset="2"/>
              </a:rPr>
              <a:t>uname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r>
              <a:rPr lang="en-US" altLang="ko-KR" dirty="0"/>
              <a:t>‘</a:t>
            </a:r>
            <a:r>
              <a:rPr lang="ko-KR" altLang="en-US" dirty="0"/>
              <a:t>합계</a:t>
            </a:r>
            <a:r>
              <a:rPr lang="en-US" altLang="ko-KR" dirty="0"/>
              <a:t>’ </a:t>
            </a:r>
            <a:r>
              <a:rPr lang="ko-KR" altLang="en-US" dirty="0"/>
              <a:t>열의 값은 모든 계절에 판매한 수량의 합 </a:t>
            </a:r>
            <a:r>
              <a:rPr lang="en-US" altLang="ko-KR" dirty="0">
                <a:sym typeface="Wingdings" panose="05000000000000000000" pitchFamily="2" charset="2"/>
              </a:rPr>
              <a:t> sum(amount)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봄</a:t>
            </a:r>
            <a:r>
              <a:rPr lang="en-US" altLang="ko-KR" dirty="0">
                <a:sym typeface="Wingdings" panose="05000000000000000000" pitchFamily="2" charset="2"/>
              </a:rPr>
              <a:t>’ </a:t>
            </a:r>
            <a:r>
              <a:rPr lang="ko-KR" altLang="en-US" dirty="0">
                <a:sym typeface="Wingdings" panose="05000000000000000000" pitchFamily="2" charset="2"/>
              </a:rPr>
              <a:t>열의 값은 계절이 봄일 때의 판매 수량의 합 </a:t>
            </a:r>
            <a:r>
              <a:rPr lang="en-US" altLang="ko-KR" dirty="0">
                <a:sym typeface="Wingdings" panose="05000000000000000000" pitchFamily="2" charset="2"/>
              </a:rPr>
              <a:t> sum( </a:t>
            </a:r>
            <a:r>
              <a:rPr lang="ko-KR" altLang="en-US" dirty="0">
                <a:sym typeface="Wingdings" panose="05000000000000000000" pitchFamily="2" charset="2"/>
              </a:rPr>
              <a:t>계절이 봄일 때 판매 수량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212</a:t>
            </a:fld>
            <a:endParaRPr lang="en-US" dirty="0"/>
          </a:p>
        </p:txBody>
      </p:sp>
      <p:pic>
        <p:nvPicPr>
          <p:cNvPr id="11" name="Picture 3" descr="C:\Users\USER\Desktop\이것이mysql이다\이미지모음\1-9장그림(2019.09.16)\07장그림\07-15b ori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682" y="1339200"/>
            <a:ext cx="3366471" cy="86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포인트가 10개인 별 14"/>
          <p:cNvSpPr/>
          <p:nvPr/>
        </p:nvSpPr>
        <p:spPr>
          <a:xfrm>
            <a:off x="7586175" y="1051952"/>
            <a:ext cx="864096" cy="720080"/>
          </a:xfrm>
          <a:prstGeom prst="star10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목표</a:t>
            </a:r>
            <a:r>
              <a:rPr lang="en-US" altLang="ko-KR" sz="1600" b="1" dirty="0">
                <a:solidFill>
                  <a:schemeClr val="tx1"/>
                </a:solidFill>
              </a:rPr>
              <a:t>!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80" y="2923944"/>
            <a:ext cx="4648849" cy="22196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504" y="2958616"/>
            <a:ext cx="2753109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7794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 err="1"/>
              <a:t>피봇</a:t>
            </a:r>
            <a:r>
              <a:rPr lang="en-US" altLang="ko-KR" dirty="0"/>
              <a:t>(pivot)</a:t>
            </a:r>
          </a:p>
          <a:p>
            <a:pPr lvl="1"/>
            <a:r>
              <a:rPr lang="ko-KR" altLang="en-US" dirty="0"/>
              <a:t>각 판매자가 계절별로 몇 개개를 판매했는지 표로 나타내려고 함</a:t>
            </a:r>
            <a:endParaRPr lang="en-US" altLang="ko-KR" dirty="0"/>
          </a:p>
          <a:p>
            <a:pPr lvl="2"/>
            <a:r>
              <a:rPr lang="en-US" altLang="ko-KR" dirty="0"/>
              <a:t>Sum( )</a:t>
            </a:r>
            <a:r>
              <a:rPr lang="ko-KR" altLang="en-US" dirty="0"/>
              <a:t>과 </a:t>
            </a:r>
            <a:r>
              <a:rPr lang="en-US" altLang="ko-KR" dirty="0"/>
              <a:t>IF( )</a:t>
            </a:r>
            <a:r>
              <a:rPr lang="ko-KR" altLang="en-US" dirty="0"/>
              <a:t>함수 그리고 </a:t>
            </a:r>
            <a:r>
              <a:rPr lang="en-US" altLang="ko-KR" dirty="0"/>
              <a:t>GROUP BY</a:t>
            </a:r>
            <a:r>
              <a:rPr lang="ko-KR" altLang="en-US" dirty="0"/>
              <a:t>를 활용</a:t>
            </a:r>
            <a:endParaRPr lang="en-US" altLang="ko-KR" dirty="0"/>
          </a:p>
          <a:p>
            <a:pPr lvl="3"/>
            <a:r>
              <a:rPr lang="ko-KR" altLang="en-US" dirty="0"/>
              <a:t>최종적으로 두 명에 대한 데이터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추출함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group by </a:t>
            </a:r>
            <a:r>
              <a:rPr lang="en-US" altLang="ko-KR" dirty="0" err="1">
                <a:sym typeface="Wingdings" panose="05000000000000000000" pitchFamily="2" charset="2"/>
              </a:rPr>
              <a:t>uname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r>
              <a:rPr lang="en-US" altLang="ko-KR" dirty="0"/>
              <a:t>‘</a:t>
            </a:r>
            <a:r>
              <a:rPr lang="ko-KR" altLang="en-US" dirty="0"/>
              <a:t>합계</a:t>
            </a:r>
            <a:r>
              <a:rPr lang="en-US" altLang="ko-KR" dirty="0"/>
              <a:t>’ </a:t>
            </a:r>
            <a:r>
              <a:rPr lang="ko-KR" altLang="en-US" dirty="0"/>
              <a:t>열의 값은 모든 계절에 판매한 수량의 합 </a:t>
            </a:r>
            <a:r>
              <a:rPr lang="en-US" altLang="ko-KR" dirty="0">
                <a:sym typeface="Wingdings" panose="05000000000000000000" pitchFamily="2" charset="2"/>
              </a:rPr>
              <a:t> sum(amount)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봄</a:t>
            </a:r>
            <a:r>
              <a:rPr lang="en-US" altLang="ko-KR" dirty="0">
                <a:sym typeface="Wingdings" panose="05000000000000000000" pitchFamily="2" charset="2"/>
              </a:rPr>
              <a:t>’ </a:t>
            </a:r>
            <a:r>
              <a:rPr lang="ko-KR" altLang="en-US" dirty="0">
                <a:sym typeface="Wingdings" panose="05000000000000000000" pitchFamily="2" charset="2"/>
              </a:rPr>
              <a:t>열의 값은 계절이 봄일 때의 판매 수량의 합 </a:t>
            </a:r>
            <a:r>
              <a:rPr lang="en-US" altLang="ko-KR" dirty="0">
                <a:sym typeface="Wingdings" panose="05000000000000000000" pitchFamily="2" charset="2"/>
              </a:rPr>
              <a:t> sum( </a:t>
            </a:r>
            <a:r>
              <a:rPr lang="ko-KR" altLang="en-US" dirty="0">
                <a:sym typeface="Wingdings" panose="05000000000000000000" pitchFamily="2" charset="2"/>
              </a:rPr>
              <a:t>계절이 봄일 때 판매 수량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판매 수량 </a:t>
            </a:r>
            <a:r>
              <a:rPr lang="en-US" altLang="ko-KR" dirty="0">
                <a:sym typeface="Wingdings" panose="05000000000000000000" pitchFamily="2" charset="2"/>
              </a:rPr>
              <a:t>: amount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213</a:t>
            </a:fld>
            <a:endParaRPr lang="en-US" dirty="0"/>
          </a:p>
        </p:txBody>
      </p:sp>
      <p:pic>
        <p:nvPicPr>
          <p:cNvPr id="11" name="Picture 3" descr="C:\Users\USER\Desktop\이것이mysql이다\이미지모음\1-9장그림(2019.09.16)\07장그림\07-15b ori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682" y="1339200"/>
            <a:ext cx="3366471" cy="86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포인트가 10개인 별 14"/>
          <p:cNvSpPr/>
          <p:nvPr/>
        </p:nvSpPr>
        <p:spPr>
          <a:xfrm>
            <a:off x="7586175" y="1051952"/>
            <a:ext cx="864096" cy="720080"/>
          </a:xfrm>
          <a:prstGeom prst="star10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목표</a:t>
            </a:r>
            <a:r>
              <a:rPr lang="en-US" altLang="ko-KR" sz="1600" b="1" dirty="0">
                <a:solidFill>
                  <a:schemeClr val="tx1"/>
                </a:solidFill>
              </a:rPr>
              <a:t>!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2852936"/>
            <a:ext cx="4648849" cy="22196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362" y="2899184"/>
            <a:ext cx="4496427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974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 err="1"/>
              <a:t>피봇</a:t>
            </a:r>
            <a:r>
              <a:rPr lang="en-US" altLang="ko-KR" dirty="0"/>
              <a:t>(pivot)</a:t>
            </a:r>
          </a:p>
          <a:p>
            <a:pPr lvl="1"/>
            <a:r>
              <a:rPr lang="ko-KR" altLang="en-US" dirty="0"/>
              <a:t>각 판매자가 계절별로 몇 개개를 판매했는지 표로 나타내려고 함</a:t>
            </a:r>
            <a:endParaRPr lang="en-US" altLang="ko-KR" dirty="0"/>
          </a:p>
          <a:p>
            <a:pPr lvl="2"/>
            <a:r>
              <a:rPr lang="en-US" altLang="ko-KR" dirty="0"/>
              <a:t>Sum( )</a:t>
            </a:r>
            <a:r>
              <a:rPr lang="ko-KR" altLang="en-US" dirty="0"/>
              <a:t>과 </a:t>
            </a:r>
            <a:r>
              <a:rPr lang="en-US" altLang="ko-KR" dirty="0"/>
              <a:t>IF( )</a:t>
            </a:r>
            <a:r>
              <a:rPr lang="ko-KR" altLang="en-US" dirty="0"/>
              <a:t>함수 그리고 </a:t>
            </a:r>
            <a:r>
              <a:rPr lang="en-US" altLang="ko-KR" dirty="0"/>
              <a:t>GROUP BY</a:t>
            </a:r>
            <a:r>
              <a:rPr lang="ko-KR" altLang="en-US" dirty="0"/>
              <a:t>를 활용</a:t>
            </a:r>
            <a:endParaRPr lang="en-US" altLang="ko-KR" dirty="0"/>
          </a:p>
          <a:p>
            <a:pPr lvl="3"/>
            <a:r>
              <a:rPr lang="ko-KR" altLang="en-US" dirty="0"/>
              <a:t>최종적으로 두 명에 대한 데이터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추출함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group by </a:t>
            </a:r>
            <a:r>
              <a:rPr lang="en-US" altLang="ko-KR" dirty="0" err="1">
                <a:sym typeface="Wingdings" panose="05000000000000000000" pitchFamily="2" charset="2"/>
              </a:rPr>
              <a:t>uname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r>
              <a:rPr lang="en-US" altLang="ko-KR" dirty="0"/>
              <a:t>‘</a:t>
            </a:r>
            <a:r>
              <a:rPr lang="ko-KR" altLang="en-US" dirty="0"/>
              <a:t>합계</a:t>
            </a:r>
            <a:r>
              <a:rPr lang="en-US" altLang="ko-KR" dirty="0"/>
              <a:t>’ </a:t>
            </a:r>
            <a:r>
              <a:rPr lang="ko-KR" altLang="en-US" dirty="0"/>
              <a:t>열의 값은 모든 계절에 판매한 수량의 합 </a:t>
            </a:r>
            <a:r>
              <a:rPr lang="en-US" altLang="ko-KR" dirty="0">
                <a:sym typeface="Wingdings" panose="05000000000000000000" pitchFamily="2" charset="2"/>
              </a:rPr>
              <a:t> sum(amount)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봄</a:t>
            </a:r>
            <a:r>
              <a:rPr lang="en-US" altLang="ko-KR" dirty="0">
                <a:sym typeface="Wingdings" panose="05000000000000000000" pitchFamily="2" charset="2"/>
              </a:rPr>
              <a:t>’ </a:t>
            </a:r>
            <a:r>
              <a:rPr lang="ko-KR" altLang="en-US" dirty="0">
                <a:sym typeface="Wingdings" panose="05000000000000000000" pitchFamily="2" charset="2"/>
              </a:rPr>
              <a:t>열의 값은 계절이 봄일 때의 판매 수량의 합 </a:t>
            </a:r>
            <a:r>
              <a:rPr lang="en-US" altLang="ko-KR" dirty="0">
                <a:sym typeface="Wingdings" panose="05000000000000000000" pitchFamily="2" charset="2"/>
              </a:rPr>
              <a:t> sum( </a:t>
            </a:r>
            <a:r>
              <a:rPr lang="ko-KR" altLang="en-US" dirty="0">
                <a:sym typeface="Wingdings" panose="05000000000000000000" pitchFamily="2" charset="2"/>
              </a:rPr>
              <a:t>계절이 봄일 때 판매 수량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판매 수량 </a:t>
            </a:r>
            <a:r>
              <a:rPr lang="en-US" altLang="ko-KR" dirty="0">
                <a:sym typeface="Wingdings" panose="05000000000000000000" pitchFamily="2" charset="2"/>
              </a:rPr>
              <a:t>: amount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조건 분기 </a:t>
            </a:r>
            <a:r>
              <a:rPr lang="en-US" altLang="ko-KR" dirty="0">
                <a:sym typeface="Wingdings" panose="05000000000000000000" pitchFamily="2" charset="2"/>
              </a:rPr>
              <a:t>: IF (expression, value1, value2)</a:t>
            </a:r>
            <a:endParaRPr lang="en-US" altLang="ko-KR" dirty="0"/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214</a:t>
            </a:fld>
            <a:endParaRPr lang="en-US" dirty="0"/>
          </a:p>
        </p:txBody>
      </p:sp>
      <p:pic>
        <p:nvPicPr>
          <p:cNvPr id="11" name="Picture 3" descr="C:\Users\USER\Desktop\이것이mysql이다\이미지모음\1-9장그림(2019.09.16)\07장그림\07-15b ori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682" y="1339200"/>
            <a:ext cx="3366471" cy="86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포인트가 10개인 별 14"/>
          <p:cNvSpPr/>
          <p:nvPr/>
        </p:nvSpPr>
        <p:spPr>
          <a:xfrm>
            <a:off x="7586175" y="1051952"/>
            <a:ext cx="864096" cy="720080"/>
          </a:xfrm>
          <a:prstGeom prst="star10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목표</a:t>
            </a:r>
            <a:r>
              <a:rPr lang="en-US" altLang="ko-KR" sz="1600" b="1" dirty="0">
                <a:solidFill>
                  <a:schemeClr val="tx1"/>
                </a:solidFill>
              </a:rPr>
              <a:t>!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3125258"/>
            <a:ext cx="4496427" cy="22291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734" y="3163108"/>
            <a:ext cx="5944430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0155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 err="1"/>
              <a:t>피봇</a:t>
            </a:r>
            <a:r>
              <a:rPr lang="en-US" altLang="ko-KR" dirty="0"/>
              <a:t>(pivot)</a:t>
            </a:r>
          </a:p>
          <a:p>
            <a:pPr lvl="1"/>
            <a:r>
              <a:rPr lang="ko-KR" altLang="en-US" dirty="0"/>
              <a:t>각 판매자가 계절별로 몇 개개를 판매했는지 표로 나타내려고 함</a:t>
            </a:r>
            <a:endParaRPr lang="en-US" altLang="ko-KR" dirty="0"/>
          </a:p>
          <a:p>
            <a:pPr lvl="2"/>
            <a:r>
              <a:rPr lang="en-US" altLang="ko-KR" dirty="0"/>
              <a:t>Sum( )</a:t>
            </a:r>
            <a:r>
              <a:rPr lang="ko-KR" altLang="en-US" dirty="0"/>
              <a:t>과 </a:t>
            </a:r>
            <a:r>
              <a:rPr lang="en-US" altLang="ko-KR" dirty="0"/>
              <a:t>IF( )</a:t>
            </a:r>
            <a:r>
              <a:rPr lang="ko-KR" altLang="en-US" dirty="0"/>
              <a:t>함수 그리고 </a:t>
            </a:r>
            <a:r>
              <a:rPr lang="en-US" altLang="ko-KR" dirty="0"/>
              <a:t>GROUP BY</a:t>
            </a:r>
            <a:r>
              <a:rPr lang="ko-KR" altLang="en-US" dirty="0"/>
              <a:t>를 활용</a:t>
            </a:r>
            <a:endParaRPr lang="en-US" altLang="ko-KR" dirty="0"/>
          </a:p>
          <a:p>
            <a:pPr lvl="3"/>
            <a:r>
              <a:rPr lang="ko-KR" altLang="en-US" dirty="0"/>
              <a:t>최종적으로 두 명에 대한 데이터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추출함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group by </a:t>
            </a:r>
            <a:r>
              <a:rPr lang="en-US" altLang="ko-KR" dirty="0" err="1">
                <a:sym typeface="Wingdings" panose="05000000000000000000" pitchFamily="2" charset="2"/>
              </a:rPr>
              <a:t>uname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r>
              <a:rPr lang="en-US" altLang="ko-KR" dirty="0"/>
              <a:t>‘</a:t>
            </a:r>
            <a:r>
              <a:rPr lang="ko-KR" altLang="en-US" dirty="0"/>
              <a:t>합계</a:t>
            </a:r>
            <a:r>
              <a:rPr lang="en-US" altLang="ko-KR" dirty="0"/>
              <a:t>’ </a:t>
            </a:r>
            <a:r>
              <a:rPr lang="ko-KR" altLang="en-US" dirty="0"/>
              <a:t>열의 값은 모든 계절에 판매한 수량의 합 </a:t>
            </a:r>
            <a:r>
              <a:rPr lang="en-US" altLang="ko-KR" dirty="0">
                <a:sym typeface="Wingdings" panose="05000000000000000000" pitchFamily="2" charset="2"/>
              </a:rPr>
              <a:t> sum(amount)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봄</a:t>
            </a:r>
            <a:r>
              <a:rPr lang="en-US" altLang="ko-KR" dirty="0">
                <a:sym typeface="Wingdings" panose="05000000000000000000" pitchFamily="2" charset="2"/>
              </a:rPr>
              <a:t>’ </a:t>
            </a:r>
            <a:r>
              <a:rPr lang="ko-KR" altLang="en-US" dirty="0">
                <a:sym typeface="Wingdings" panose="05000000000000000000" pitchFamily="2" charset="2"/>
              </a:rPr>
              <a:t>열의 값은 계절이 봄일 때의 판매 수량의 합 </a:t>
            </a:r>
            <a:r>
              <a:rPr lang="en-US" altLang="ko-KR" dirty="0">
                <a:sym typeface="Wingdings" panose="05000000000000000000" pitchFamily="2" charset="2"/>
              </a:rPr>
              <a:t> sum( </a:t>
            </a:r>
            <a:r>
              <a:rPr lang="ko-KR" altLang="en-US" dirty="0">
                <a:sym typeface="Wingdings" panose="05000000000000000000" pitchFamily="2" charset="2"/>
              </a:rPr>
              <a:t>계절이 봄일 때 판매 수량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판매 수량 </a:t>
            </a:r>
            <a:r>
              <a:rPr lang="en-US" altLang="ko-KR" dirty="0">
                <a:sym typeface="Wingdings" panose="05000000000000000000" pitchFamily="2" charset="2"/>
              </a:rPr>
              <a:t>: amount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조건 분기 </a:t>
            </a:r>
            <a:r>
              <a:rPr lang="en-US" altLang="ko-KR" dirty="0">
                <a:sym typeface="Wingdings" panose="05000000000000000000" pitchFamily="2" charset="2"/>
              </a:rPr>
              <a:t>: IF (expression, value1, value2)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215</a:t>
            </a:fld>
            <a:endParaRPr lang="en-US" dirty="0"/>
          </a:p>
        </p:txBody>
      </p:sp>
      <p:pic>
        <p:nvPicPr>
          <p:cNvPr id="11" name="Picture 3" descr="C:\Users\USER\Desktop\이것이mysql이다\이미지모음\1-9장그림(2019.09.16)\07장그림\07-15b ori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682" y="1339200"/>
            <a:ext cx="3366471" cy="86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포인트가 10개인 별 14"/>
          <p:cNvSpPr/>
          <p:nvPr/>
        </p:nvSpPr>
        <p:spPr>
          <a:xfrm>
            <a:off x="7586175" y="1051952"/>
            <a:ext cx="864096" cy="720080"/>
          </a:xfrm>
          <a:prstGeom prst="star10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목표</a:t>
            </a:r>
            <a:r>
              <a:rPr lang="en-US" altLang="ko-KR" sz="1600" b="1" dirty="0">
                <a:solidFill>
                  <a:schemeClr val="tx1"/>
                </a:solidFill>
              </a:rPr>
              <a:t>!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681" y="3071143"/>
            <a:ext cx="4904155" cy="19784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24" y="3124940"/>
            <a:ext cx="5245526" cy="1950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682" y="5085184"/>
            <a:ext cx="2695951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1973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데이터</a:t>
            </a:r>
            <a:endParaRPr lang="en-US" altLang="ko-KR" dirty="0"/>
          </a:p>
          <a:p>
            <a:pPr lvl="1"/>
            <a:r>
              <a:rPr lang="en-US" altLang="ko-KR" dirty="0"/>
              <a:t>JSON(JavaScript Object Notation)</a:t>
            </a:r>
          </a:p>
          <a:p>
            <a:pPr lvl="2"/>
            <a:r>
              <a:rPr lang="ko-KR" altLang="en-US" dirty="0"/>
              <a:t>현대의 웹</a:t>
            </a:r>
            <a:r>
              <a:rPr lang="en-US" altLang="ko-KR" dirty="0"/>
              <a:t>, </a:t>
            </a:r>
            <a:r>
              <a:rPr lang="ko-KR" altLang="en-US" dirty="0"/>
              <a:t> 모바일 응용 프로그램 등과 데이터를 교환하기 위한 표준 데이터 </a:t>
            </a:r>
            <a:r>
              <a:rPr lang="ko-KR" altLang="en-US" dirty="0" err="1"/>
              <a:t>포멧</a:t>
            </a:r>
            <a:endParaRPr lang="en-US" altLang="ko-KR" dirty="0"/>
          </a:p>
          <a:p>
            <a:pPr lvl="2"/>
            <a:r>
              <a:rPr lang="ko-KR" altLang="en-US" dirty="0"/>
              <a:t>속성</a:t>
            </a:r>
            <a:r>
              <a:rPr lang="en-US" altLang="ko-KR" dirty="0"/>
              <a:t>(Key)</a:t>
            </a:r>
            <a:r>
              <a:rPr lang="ko-KR" altLang="en-US" dirty="0"/>
              <a:t>과 값</a:t>
            </a:r>
            <a:r>
              <a:rPr lang="en-US" altLang="ko-KR" dirty="0"/>
              <a:t>(Value) </a:t>
            </a:r>
            <a:r>
              <a:rPr lang="ko-KR" altLang="en-US" dirty="0"/>
              <a:t>쌍으로 구성됨</a:t>
            </a:r>
            <a:endParaRPr lang="en-US" altLang="ko-KR" dirty="0"/>
          </a:p>
          <a:p>
            <a:pPr lvl="1"/>
            <a:r>
              <a:rPr lang="en-US" altLang="ko-KR" dirty="0"/>
              <a:t>JSON </a:t>
            </a:r>
            <a:r>
              <a:rPr lang="ko-KR" altLang="en-US" dirty="0"/>
              <a:t>형식의 데이터 예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216</a:t>
            </a:fld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32500" y="2459522"/>
            <a:ext cx="2592288" cy="230425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userid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"BBK"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"name"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바비킴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"birthyear"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1973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서울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"mobile1"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"010"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"mobile2"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"00000000"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"height"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176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"mdate"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"2013-05-05"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90590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데이터</a:t>
            </a:r>
            <a:endParaRPr lang="en-US" altLang="ko-KR" dirty="0"/>
          </a:p>
          <a:p>
            <a:pPr lvl="1"/>
            <a:r>
              <a:rPr lang="ko-KR" altLang="en-US" dirty="0"/>
              <a:t>테이블 데이터를 </a:t>
            </a:r>
            <a:r>
              <a:rPr lang="en-US" altLang="ko-KR" dirty="0"/>
              <a:t>JSON </a:t>
            </a:r>
            <a:r>
              <a:rPr lang="ko-KR" altLang="en-US" dirty="0"/>
              <a:t>형식의 데이터 변경 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217</a:t>
            </a:fld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412776"/>
            <a:ext cx="5601482" cy="17052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284" y="2191919"/>
            <a:ext cx="1971950" cy="7430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24" y="3575526"/>
            <a:ext cx="6782747" cy="6858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0284" y="3546947"/>
            <a:ext cx="2886478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2258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401BC-22FD-F721-D103-332E8649A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D1DDE95-BA7B-F939-0CC7-99AC7FE56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0F5654-82E2-9CBA-1AB6-4DFA15FD0D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조인</a:t>
            </a:r>
            <a:r>
              <a:rPr lang="en-US" altLang="ko-KR" dirty="0"/>
              <a:t>(Join)</a:t>
            </a:r>
          </a:p>
          <a:p>
            <a:pPr lvl="2"/>
            <a:r>
              <a:rPr lang="ko-KR" altLang="en-US" dirty="0"/>
              <a:t>두 개 이상의 테이블이 서로 관계되어 있는 상태를 고려</a:t>
            </a:r>
            <a:endParaRPr lang="en-US" altLang="ko-KR" dirty="0"/>
          </a:p>
          <a:p>
            <a:pPr lvl="1"/>
            <a:r>
              <a:rPr lang="ko-KR" altLang="en-US" dirty="0"/>
              <a:t>조인이란 두 개 이상의 테이블을 서로 묶어서 하나의 결과 집합으로 만드는 것</a:t>
            </a:r>
            <a:endParaRPr lang="en-US" altLang="ko-KR" dirty="0"/>
          </a:p>
          <a:p>
            <a:pPr lvl="1"/>
            <a:r>
              <a:rPr lang="ko-KR" altLang="en-US" dirty="0"/>
              <a:t>조인하는 방법</a:t>
            </a:r>
            <a:endParaRPr lang="en-US" altLang="ko-KR" dirty="0"/>
          </a:p>
          <a:p>
            <a:pPr lvl="2"/>
            <a:r>
              <a:rPr lang="en-US" altLang="ko-KR" dirty="0"/>
              <a:t>INNER JOIN, OUTER JOIN, CROSS JOIN, SELF JOIN</a:t>
            </a:r>
          </a:p>
          <a:p>
            <a:r>
              <a:rPr lang="ko-KR" altLang="en-US" dirty="0"/>
              <a:t>데이터베이스 테이블</a:t>
            </a:r>
            <a:endParaRPr lang="en-US" altLang="ko-KR" dirty="0"/>
          </a:p>
          <a:p>
            <a:pPr lvl="1"/>
            <a:r>
              <a:rPr lang="ko-KR" altLang="en-US" dirty="0"/>
              <a:t>중복과 공간 낭비를 피하고 데이터의 무결성을 위해서 여러 개의 테이블로 분리하여 저장</a:t>
            </a:r>
            <a:endParaRPr lang="en-US" altLang="ko-KR" dirty="0"/>
          </a:p>
          <a:p>
            <a:pPr lvl="1"/>
            <a:r>
              <a:rPr lang="ko-KR" altLang="en-US" dirty="0"/>
              <a:t>분리된 테이블은 서로 관계</a:t>
            </a:r>
            <a:r>
              <a:rPr lang="en-US" altLang="ko-KR" dirty="0"/>
              <a:t>(Relation)</a:t>
            </a:r>
            <a:r>
              <a:rPr lang="ko-KR" altLang="en-US" dirty="0"/>
              <a:t>을 가짐</a:t>
            </a:r>
            <a:endParaRPr lang="en-US" altLang="ko-KR" dirty="0"/>
          </a:p>
          <a:p>
            <a:pPr lvl="2"/>
            <a:r>
              <a:rPr lang="ko-KR" altLang="en-US" dirty="0"/>
              <a:t>보편적으로 </a:t>
            </a:r>
            <a:r>
              <a:rPr lang="en-US" altLang="ko-KR" dirty="0"/>
              <a:t>1:N </a:t>
            </a:r>
            <a:r>
              <a:rPr lang="ko-KR" altLang="en-US" dirty="0"/>
              <a:t>관계 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6-10] 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한쪽 테이블에는 하나의 값만 존재하지만 다른 쪽 테이블에는 여러 개가 존재할 수 있는 관계</a:t>
            </a:r>
            <a:endParaRPr lang="en-US" altLang="ko-KR" dirty="0"/>
          </a:p>
          <a:p>
            <a:pPr lvl="4"/>
            <a:r>
              <a:rPr lang="ko-KR" altLang="en-US" dirty="0"/>
              <a:t>김범수 사용자는 회원 가입 시에 </a:t>
            </a:r>
            <a:r>
              <a:rPr lang="en-US" altLang="ko-KR" dirty="0"/>
              <a:t>ID</a:t>
            </a:r>
            <a:r>
              <a:rPr lang="ko-KR" altLang="en-US" dirty="0"/>
              <a:t>를 </a:t>
            </a:r>
            <a:r>
              <a:rPr lang="en-US" altLang="ko-KR" dirty="0"/>
              <a:t>KBS</a:t>
            </a:r>
            <a:r>
              <a:rPr lang="ko-KR" altLang="en-US" dirty="0"/>
              <a:t>로 생성</a:t>
            </a:r>
            <a:r>
              <a:rPr lang="en-US" altLang="ko-KR" dirty="0"/>
              <a:t>, ID</a:t>
            </a:r>
            <a:r>
              <a:rPr lang="ko-KR" altLang="en-US" dirty="0"/>
              <a:t>열은 </a:t>
            </a:r>
            <a:r>
              <a:rPr lang="en-US" altLang="ko-KR" dirty="0"/>
              <a:t>PRIMARY KEY</a:t>
            </a:r>
            <a:r>
              <a:rPr lang="ko-KR" altLang="en-US" dirty="0"/>
              <a:t>로 설정되어 있어 김범수 이후 가입자는 </a:t>
            </a:r>
            <a:r>
              <a:rPr lang="en-US" altLang="ko-KR" dirty="0"/>
              <a:t>KBS</a:t>
            </a:r>
            <a:r>
              <a:rPr lang="ko-KR" altLang="en-US" dirty="0"/>
              <a:t>를 </a:t>
            </a:r>
            <a:r>
              <a:rPr lang="en-US" altLang="ko-KR" dirty="0"/>
              <a:t>ID</a:t>
            </a:r>
            <a:r>
              <a:rPr lang="ko-KR" altLang="en-US" dirty="0"/>
              <a:t>로 사용할 수 없음</a:t>
            </a:r>
            <a:r>
              <a:rPr lang="en-US" altLang="ko-KR" dirty="0"/>
              <a:t>, </a:t>
            </a:r>
            <a:r>
              <a:rPr lang="ko-KR" altLang="en-US" dirty="0"/>
              <a:t>사용자 테이블에서 </a:t>
            </a:r>
            <a:r>
              <a:rPr lang="en-US" altLang="ko-KR" dirty="0"/>
              <a:t>KBS</a:t>
            </a:r>
            <a:r>
              <a:rPr lang="ko-KR" altLang="en-US" dirty="0"/>
              <a:t>는 하나만 존재</a:t>
            </a:r>
            <a:endParaRPr lang="en-US" altLang="ko-KR" dirty="0"/>
          </a:p>
          <a:p>
            <a:pPr lvl="4"/>
            <a:r>
              <a:rPr lang="ko-KR" altLang="en-US" dirty="0"/>
              <a:t>이 것이 </a:t>
            </a:r>
            <a:r>
              <a:rPr lang="en-US" altLang="ko-KR" dirty="0"/>
              <a:t>‘1:N’ </a:t>
            </a:r>
            <a:r>
              <a:rPr lang="ko-KR" altLang="en-US" dirty="0"/>
              <a:t>관계에서 </a:t>
            </a:r>
            <a:r>
              <a:rPr lang="en-US" altLang="ko-KR" dirty="0"/>
              <a:t>‘1’</a:t>
            </a:r>
            <a:r>
              <a:rPr lang="ko-KR" altLang="en-US" dirty="0"/>
              <a:t>의 의미</a:t>
            </a:r>
            <a:r>
              <a:rPr lang="en-US" altLang="ko-KR" dirty="0"/>
              <a:t>.</a:t>
            </a:r>
          </a:p>
          <a:p>
            <a:pPr lvl="4"/>
            <a:r>
              <a:rPr lang="ko-KR" altLang="en-US" dirty="0"/>
              <a:t>구매 테이블에서는 회원 </a:t>
            </a:r>
            <a:r>
              <a:rPr lang="en-US" altLang="ko-KR" dirty="0"/>
              <a:t>ID</a:t>
            </a:r>
            <a:r>
              <a:rPr lang="ko-KR" altLang="en-US" dirty="0"/>
              <a:t>를 </a:t>
            </a:r>
            <a:r>
              <a:rPr lang="en-US" altLang="ko-KR" dirty="0"/>
              <a:t>PRIMARY KEY </a:t>
            </a:r>
            <a:r>
              <a:rPr lang="ko-KR" altLang="en-US" dirty="0"/>
              <a:t>설정하게 되면 김범수</a:t>
            </a:r>
            <a:r>
              <a:rPr lang="en-US" altLang="ko-KR" dirty="0"/>
              <a:t>(KBS)</a:t>
            </a:r>
            <a:r>
              <a:rPr lang="ko-KR" altLang="en-US" dirty="0"/>
              <a:t>는 </a:t>
            </a:r>
            <a:r>
              <a:rPr lang="en-US" altLang="ko-KR" dirty="0"/>
              <a:t>(PRIMARY KEY </a:t>
            </a:r>
            <a:r>
              <a:rPr lang="ko-KR" altLang="en-US" dirty="0"/>
              <a:t>중복 불가로 인해</a:t>
            </a:r>
            <a:r>
              <a:rPr lang="en-US" altLang="ko-KR" dirty="0"/>
              <a:t>) </a:t>
            </a:r>
            <a:r>
              <a:rPr lang="ko-KR" altLang="en-US" dirty="0"/>
              <a:t>물건을 한 번만 구매할 수 있음</a:t>
            </a:r>
            <a:r>
              <a:rPr lang="en-US" altLang="ko-KR" dirty="0"/>
              <a:t>. </a:t>
            </a:r>
            <a:r>
              <a:rPr lang="ko-KR" altLang="en-US" dirty="0"/>
              <a:t>따라서 구매 테이블에서 회원 </a:t>
            </a:r>
            <a:r>
              <a:rPr lang="en-US" altLang="ko-KR" dirty="0"/>
              <a:t>ID</a:t>
            </a:r>
            <a:r>
              <a:rPr lang="ko-KR" altLang="en-US" dirty="0"/>
              <a:t>는 </a:t>
            </a:r>
            <a:r>
              <a:rPr lang="en-US" altLang="ko-KR" dirty="0"/>
              <a:t>PRIMARY KEY </a:t>
            </a:r>
            <a:r>
              <a:rPr lang="ko-KR" altLang="en-US" dirty="0"/>
              <a:t>설정하지 않았음</a:t>
            </a:r>
            <a:r>
              <a:rPr lang="en-US" altLang="ko-KR" dirty="0"/>
              <a:t>. </a:t>
            </a:r>
            <a:r>
              <a:rPr lang="ko-KR" altLang="en-US" dirty="0"/>
              <a:t>구매 </a:t>
            </a:r>
            <a:r>
              <a:rPr lang="ko-KR" altLang="en-US" dirty="0" err="1"/>
              <a:t>테이브에는</a:t>
            </a:r>
            <a:r>
              <a:rPr lang="ko-KR" altLang="en-US" dirty="0"/>
              <a:t> 한</a:t>
            </a:r>
            <a:r>
              <a:rPr lang="en-US" altLang="ko-KR" dirty="0"/>
              <a:t>(‘1’)</a:t>
            </a:r>
            <a:r>
              <a:rPr lang="ko-KR" altLang="en-US" dirty="0"/>
              <a:t> 사용자에 대해 구매 내역을 여러</a:t>
            </a:r>
            <a:r>
              <a:rPr lang="en-US" altLang="ko-KR" dirty="0"/>
              <a:t>(‘N’)</a:t>
            </a:r>
            <a:r>
              <a:rPr lang="ko-KR" altLang="en-US" dirty="0"/>
              <a:t>번 기록할 수 있음</a:t>
            </a:r>
            <a:r>
              <a:rPr lang="en-US" altLang="ko-KR" dirty="0"/>
              <a:t>.</a:t>
            </a:r>
          </a:p>
          <a:p>
            <a:pPr lvl="4"/>
            <a:r>
              <a:rPr lang="ko-KR" altLang="en-US" dirty="0"/>
              <a:t>이러한 상황을 고려해서 회원 </a:t>
            </a:r>
            <a:r>
              <a:rPr lang="ko-KR" altLang="en-US" dirty="0" err="1"/>
              <a:t>데이블에서</a:t>
            </a:r>
            <a:r>
              <a:rPr lang="ko-KR" altLang="en-US" dirty="0"/>
              <a:t> 회원 </a:t>
            </a:r>
            <a:r>
              <a:rPr lang="en-US" altLang="ko-KR" dirty="0"/>
              <a:t>ID</a:t>
            </a:r>
            <a:r>
              <a:rPr lang="ko-KR" altLang="en-US" dirty="0"/>
              <a:t>는 </a:t>
            </a:r>
            <a:r>
              <a:rPr lang="en-US" altLang="ko-KR" dirty="0"/>
              <a:t>PRIMARY KEY</a:t>
            </a:r>
            <a:r>
              <a:rPr lang="ko-KR" altLang="en-US" dirty="0"/>
              <a:t>로 그리고 구매 테이블에서 회원 </a:t>
            </a:r>
            <a:r>
              <a:rPr lang="en-US" altLang="ko-KR" dirty="0"/>
              <a:t>ID</a:t>
            </a:r>
            <a:r>
              <a:rPr lang="ko-KR" altLang="en-US" dirty="0"/>
              <a:t>는 </a:t>
            </a:r>
            <a:r>
              <a:rPr lang="en-US" altLang="ko-KR" dirty="0"/>
              <a:t>FOREIGN KEY</a:t>
            </a:r>
            <a:r>
              <a:rPr lang="ko-KR" altLang="en-US" dirty="0"/>
              <a:t>로 지정한 것임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24D660-E4E1-CB42-BD56-1115AA2D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07071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FF5E8-C3FB-4355-0DCE-D168419DC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850CE69C-7DD3-EC01-AF47-0CCCBCBE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EFF3956-7743-4EFD-62E4-0A569D90F9B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INNER JOIN</a:t>
            </a:r>
          </a:p>
          <a:p>
            <a:pPr lvl="1"/>
            <a:r>
              <a:rPr lang="ko-KR" altLang="en-US" dirty="0"/>
              <a:t>조인 중에서 가장 많이 사용되는 조인 방식</a:t>
            </a:r>
            <a:endParaRPr lang="en-US" altLang="ko-KR" dirty="0"/>
          </a:p>
          <a:p>
            <a:pPr lvl="2"/>
            <a:r>
              <a:rPr lang="ko-KR" altLang="en-US" dirty="0"/>
              <a:t>일반적으로 </a:t>
            </a:r>
            <a:r>
              <a:rPr lang="en-US" altLang="ko-KR" dirty="0"/>
              <a:t>‘JOIN’</a:t>
            </a:r>
            <a:r>
              <a:rPr lang="ko-KR" altLang="en-US" dirty="0"/>
              <a:t>이라고 이야기 하는 것은 </a:t>
            </a:r>
            <a:r>
              <a:rPr lang="en-US" altLang="ko-KR" dirty="0"/>
              <a:t>INNER JOIN</a:t>
            </a:r>
            <a:r>
              <a:rPr lang="ko-KR" altLang="en-US" dirty="0"/>
              <a:t>을 지칭</a:t>
            </a:r>
            <a:endParaRPr lang="en-US" altLang="ko-KR" dirty="0"/>
          </a:p>
          <a:p>
            <a:pPr lvl="2"/>
            <a:r>
              <a:rPr lang="ko-KR" altLang="en-US" dirty="0"/>
              <a:t>사용 형식 </a:t>
            </a:r>
            <a:r>
              <a:rPr lang="en-US" altLang="ko-KR" dirty="0"/>
              <a:t>/ </a:t>
            </a:r>
            <a:r>
              <a:rPr lang="ko-KR" altLang="en-US" dirty="0"/>
              <a:t>사용 예</a:t>
            </a:r>
            <a:endParaRPr lang="en-US" altLang="ko-KR" dirty="0"/>
          </a:p>
          <a:p>
            <a:pPr marL="574480" lvl="2" indent="0">
              <a:buNone/>
            </a:pPr>
            <a:r>
              <a:rPr lang="en-US" altLang="ko-KR" dirty="0"/>
              <a:t>	SELECT &lt;</a:t>
            </a:r>
            <a:r>
              <a:rPr lang="ko-KR" altLang="en-US" dirty="0"/>
              <a:t>열 목록</a:t>
            </a:r>
            <a:r>
              <a:rPr lang="en-US" altLang="ko-KR" dirty="0"/>
              <a:t>&gt;</a:t>
            </a:r>
          </a:p>
          <a:p>
            <a:pPr marL="574480" lvl="2" indent="0">
              <a:buNone/>
            </a:pPr>
            <a:r>
              <a:rPr lang="en-US" altLang="ko-KR" dirty="0"/>
              <a:t>		FROM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첫 번째 테이블</a:t>
            </a:r>
            <a:r>
              <a:rPr lang="en-US" altLang="ko-KR" dirty="0"/>
              <a:t>&gt;</a:t>
            </a:r>
          </a:p>
          <a:p>
            <a:pPr marL="574480" lvl="2" indent="0">
              <a:buNone/>
            </a:pPr>
            <a:r>
              <a:rPr lang="en-US" altLang="ko-KR" dirty="0"/>
              <a:t>			INNER JOIN &lt;</a:t>
            </a:r>
            <a:r>
              <a:rPr lang="ko-KR" altLang="en-US" dirty="0"/>
              <a:t>두 번째 테이블</a:t>
            </a:r>
            <a:r>
              <a:rPr lang="en-US" altLang="ko-KR" dirty="0"/>
              <a:t>&gt;</a:t>
            </a:r>
          </a:p>
          <a:p>
            <a:pPr marL="574480" lvl="2" indent="0">
              <a:buNone/>
            </a:pPr>
            <a:r>
              <a:rPr lang="en-US" altLang="ko-KR" dirty="0"/>
              <a:t>			ON &lt;</a:t>
            </a:r>
            <a:r>
              <a:rPr lang="ko-KR" altLang="en-US" dirty="0"/>
              <a:t>조인될 조건</a:t>
            </a:r>
            <a:r>
              <a:rPr lang="en-US" altLang="ko-KR" dirty="0"/>
              <a:t>&gt;</a:t>
            </a:r>
          </a:p>
          <a:p>
            <a:pPr marL="574480" lvl="2" indent="0">
              <a:buNone/>
            </a:pPr>
            <a:r>
              <a:rPr lang="en-US" altLang="ko-KR" dirty="0"/>
              <a:t>		[WHERE </a:t>
            </a:r>
            <a:r>
              <a:rPr lang="ko-KR" altLang="en-US" dirty="0"/>
              <a:t>조건</a:t>
            </a:r>
            <a:r>
              <a:rPr lang="en-US" altLang="ko-KR" dirty="0"/>
              <a:t>]</a:t>
            </a:r>
          </a:p>
          <a:p>
            <a:pPr lvl="4"/>
            <a:r>
              <a:rPr lang="en-US" altLang="ko-KR" dirty="0"/>
              <a:t>※ : JOIN</a:t>
            </a:r>
            <a:r>
              <a:rPr lang="ko-KR" altLang="en-US" dirty="0"/>
              <a:t>이라고만 써도 </a:t>
            </a:r>
            <a:r>
              <a:rPr lang="en-US" altLang="ko-KR" dirty="0"/>
              <a:t>INNER JOIN</a:t>
            </a:r>
            <a:r>
              <a:rPr lang="ko-KR" altLang="en-US" dirty="0"/>
              <a:t>으로 인식함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0911B3-9CF5-6EC3-44A7-B684CC16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219</a:t>
            </a:fld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90EC38-C3B5-7A54-863C-B0E4D9F42835}"/>
              </a:ext>
            </a:extLst>
          </p:cNvPr>
          <p:cNvSpPr/>
          <p:nvPr/>
        </p:nvSpPr>
        <p:spPr>
          <a:xfrm>
            <a:off x="1271464" y="1916832"/>
            <a:ext cx="4752528" cy="15121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80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2.2 MySQL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Connect To Server</a:t>
            </a:r>
          </a:p>
          <a:p>
            <a:pPr lvl="2"/>
            <a:r>
              <a:rPr lang="en-US" altLang="ko-KR" dirty="0"/>
              <a:t>User name : root</a:t>
            </a:r>
          </a:p>
          <a:p>
            <a:pPr lvl="2"/>
            <a:r>
              <a:rPr lang="en-US" altLang="ko-KR" dirty="0"/>
              <a:t>Password: </a:t>
            </a:r>
            <a:r>
              <a:rPr lang="ko-KR" altLang="en-US" dirty="0"/>
              <a:t>패스워드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1234</a:t>
            </a:r>
            <a:r>
              <a:rPr lang="en-US" altLang="ko-KR" dirty="0"/>
              <a:t>)</a:t>
            </a:r>
            <a:r>
              <a:rPr lang="ko-KR" altLang="en-US" dirty="0"/>
              <a:t>를 입력하고 </a:t>
            </a:r>
            <a:r>
              <a:rPr lang="en-US" altLang="ko-KR" dirty="0">
                <a:sym typeface="Wingdings" panose="05000000000000000000" pitchFamily="2" charset="2"/>
              </a:rPr>
              <a:t> Check </a:t>
            </a:r>
            <a:r>
              <a:rPr lang="ko-KR" altLang="en-US" dirty="0">
                <a:sym typeface="Wingdings" panose="05000000000000000000" pitchFamily="2" charset="2"/>
              </a:rPr>
              <a:t>버튼 클릭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/>
              <a:t>Status : “Connection succeeded.”</a:t>
            </a:r>
            <a:r>
              <a:rPr lang="ko-KR" altLang="en-US" dirty="0"/>
              <a:t>이라고 출력 되면 정상</a:t>
            </a:r>
            <a:endParaRPr lang="en-US" altLang="ko-KR" dirty="0"/>
          </a:p>
          <a:p>
            <a:pPr lvl="2"/>
            <a:r>
              <a:rPr lang="en-US" altLang="ko-KR" dirty="0"/>
              <a:t>Next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22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254785"/>
            <a:ext cx="5240655" cy="3953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번개 8"/>
          <p:cNvSpPr/>
          <p:nvPr/>
        </p:nvSpPr>
        <p:spPr>
          <a:xfrm>
            <a:off x="7104112" y="5783177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08684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2979B-0902-7C15-705B-2CB63127B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F1986B7-B4BF-5E57-50AD-189858EA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33B049C-1BFC-9119-FFF2-9B8BDB7802B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INNER JOIN</a:t>
            </a:r>
          </a:p>
          <a:p>
            <a:pPr lvl="1"/>
            <a:r>
              <a:rPr lang="ko-KR" altLang="en-US" dirty="0"/>
              <a:t>조인 중에서 가장 많이 사용되는 조인 방식</a:t>
            </a:r>
            <a:endParaRPr lang="en-US" altLang="ko-KR" dirty="0"/>
          </a:p>
          <a:p>
            <a:pPr lvl="2"/>
            <a:r>
              <a:rPr lang="ko-KR" altLang="en-US" dirty="0"/>
              <a:t>일반적으로 </a:t>
            </a:r>
            <a:r>
              <a:rPr lang="en-US" altLang="ko-KR" dirty="0"/>
              <a:t>‘JOIN’</a:t>
            </a:r>
            <a:r>
              <a:rPr lang="ko-KR" altLang="en-US" dirty="0"/>
              <a:t>이라고 이야기 하는 것은 </a:t>
            </a:r>
            <a:r>
              <a:rPr lang="en-US" altLang="ko-KR" dirty="0"/>
              <a:t>INNER JOIN</a:t>
            </a:r>
            <a:r>
              <a:rPr lang="ko-KR" altLang="en-US" dirty="0"/>
              <a:t>을 지칭</a:t>
            </a:r>
            <a:endParaRPr lang="en-US" altLang="ko-KR" dirty="0"/>
          </a:p>
          <a:p>
            <a:pPr lvl="2"/>
            <a:r>
              <a:rPr lang="ko-KR" altLang="en-US" dirty="0"/>
              <a:t>사용 형식 </a:t>
            </a:r>
            <a:r>
              <a:rPr lang="en-US" altLang="ko-KR" dirty="0"/>
              <a:t>/ </a:t>
            </a:r>
            <a:r>
              <a:rPr lang="ko-KR" altLang="en-US" dirty="0"/>
              <a:t>사용 예</a:t>
            </a:r>
            <a:endParaRPr lang="en-US" altLang="ko-KR" dirty="0"/>
          </a:p>
          <a:p>
            <a:pPr marL="574480" lvl="2" indent="0">
              <a:buNone/>
            </a:pPr>
            <a:r>
              <a:rPr lang="en-US" altLang="ko-KR" dirty="0"/>
              <a:t>	SELECT &lt;</a:t>
            </a:r>
            <a:r>
              <a:rPr lang="ko-KR" altLang="en-US" dirty="0"/>
              <a:t>열 목록</a:t>
            </a:r>
            <a:r>
              <a:rPr lang="en-US" altLang="ko-KR" dirty="0"/>
              <a:t>&gt;</a:t>
            </a:r>
          </a:p>
          <a:p>
            <a:pPr marL="574480" lvl="2" indent="0">
              <a:buNone/>
            </a:pPr>
            <a:r>
              <a:rPr lang="en-US" altLang="ko-KR" dirty="0"/>
              <a:t>		FROM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첫 번째 테이블</a:t>
            </a:r>
            <a:r>
              <a:rPr lang="en-US" altLang="ko-KR" dirty="0"/>
              <a:t>&gt;</a:t>
            </a:r>
          </a:p>
          <a:p>
            <a:pPr marL="574480" lvl="2" indent="0">
              <a:buNone/>
            </a:pPr>
            <a:r>
              <a:rPr lang="en-US" altLang="ko-KR" dirty="0"/>
              <a:t>			INNER JOIN &lt;</a:t>
            </a:r>
            <a:r>
              <a:rPr lang="ko-KR" altLang="en-US" dirty="0"/>
              <a:t>두 번째 테이블</a:t>
            </a:r>
            <a:r>
              <a:rPr lang="en-US" altLang="ko-KR" dirty="0"/>
              <a:t>&gt;</a:t>
            </a:r>
          </a:p>
          <a:p>
            <a:pPr marL="574480" lvl="2" indent="0">
              <a:buNone/>
            </a:pPr>
            <a:r>
              <a:rPr lang="en-US" altLang="ko-KR" dirty="0"/>
              <a:t>			ON &lt;</a:t>
            </a:r>
            <a:r>
              <a:rPr lang="ko-KR" altLang="en-US" dirty="0"/>
              <a:t>조인될 조건</a:t>
            </a:r>
            <a:r>
              <a:rPr lang="en-US" altLang="ko-KR" dirty="0"/>
              <a:t>&gt;</a:t>
            </a:r>
          </a:p>
          <a:p>
            <a:pPr marL="574480" lvl="2" indent="0">
              <a:buNone/>
            </a:pPr>
            <a:r>
              <a:rPr lang="en-US" altLang="ko-KR" dirty="0"/>
              <a:t>		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[WHERE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조건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]</a:t>
            </a:r>
          </a:p>
          <a:p>
            <a:pPr lvl="4"/>
            <a:r>
              <a:rPr lang="en-US" altLang="ko-KR" dirty="0"/>
              <a:t>※ : JOIN</a:t>
            </a:r>
            <a:r>
              <a:rPr lang="ko-KR" altLang="en-US" dirty="0"/>
              <a:t>이라고만 써도 </a:t>
            </a:r>
            <a:r>
              <a:rPr lang="en-US" altLang="ko-KR" dirty="0"/>
              <a:t>INNER JOIN</a:t>
            </a:r>
            <a:r>
              <a:rPr lang="ko-KR" altLang="en-US" dirty="0"/>
              <a:t>으로 인식함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E66799-C29F-8B0D-6FBA-3326180A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220</a:t>
            </a:fld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21E3FC-B4B6-7211-9A77-B5BA2ABE150A}"/>
              </a:ext>
            </a:extLst>
          </p:cNvPr>
          <p:cNvSpPr/>
          <p:nvPr/>
        </p:nvSpPr>
        <p:spPr>
          <a:xfrm>
            <a:off x="1271464" y="1916832"/>
            <a:ext cx="4752528" cy="15121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83DF0-3C72-A603-AB38-9176A6498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1916832"/>
            <a:ext cx="4810796" cy="1343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4BDF37-3D5B-1E39-86F4-A468DC613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4133460"/>
            <a:ext cx="7516274" cy="2200582"/>
          </a:xfrm>
          <a:prstGeom prst="rect">
            <a:avLst/>
          </a:prstGeom>
        </p:spPr>
      </p:pic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C387A2CB-4964-E4A4-7FCA-C3FD30A65629}"/>
              </a:ext>
            </a:extLst>
          </p:cNvPr>
          <p:cNvSpPr/>
          <p:nvPr/>
        </p:nvSpPr>
        <p:spPr>
          <a:xfrm rot="16200000">
            <a:off x="4050268" y="2712802"/>
            <a:ext cx="203032" cy="2592288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085F6A-9118-BBF6-5B61-13F783EB3A35}"/>
              </a:ext>
            </a:extLst>
          </p:cNvPr>
          <p:cNvSpPr txBox="1"/>
          <p:nvPr/>
        </p:nvSpPr>
        <p:spPr>
          <a:xfrm>
            <a:off x="3752475" y="3599652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buyTBL</a:t>
            </a:r>
            <a:endParaRPr lang="ko-KR" altLang="en-US" sz="1400" b="1" dirty="0"/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E88C01D9-56F9-E21B-C2D9-F1FCCBE7E481}"/>
              </a:ext>
            </a:extLst>
          </p:cNvPr>
          <p:cNvSpPr/>
          <p:nvPr/>
        </p:nvSpPr>
        <p:spPr>
          <a:xfrm rot="16200000">
            <a:off x="7614664" y="2244750"/>
            <a:ext cx="203032" cy="352839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E292A-1125-15A6-6E2B-F28359B8A5C7}"/>
              </a:ext>
            </a:extLst>
          </p:cNvPr>
          <p:cNvSpPr txBox="1"/>
          <p:nvPr/>
        </p:nvSpPr>
        <p:spPr>
          <a:xfrm>
            <a:off x="7284132" y="3576654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userTBL</a:t>
            </a:r>
            <a:endParaRPr lang="ko-KR" altLang="en-US" sz="1400" b="1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8CDEB8-0AB1-8C14-B8FC-DF30FE220E48}"/>
              </a:ext>
            </a:extLst>
          </p:cNvPr>
          <p:cNvGrpSpPr/>
          <p:nvPr/>
        </p:nvGrpSpPr>
        <p:grpSpPr>
          <a:xfrm>
            <a:off x="909345" y="4355231"/>
            <a:ext cx="9017269" cy="486195"/>
            <a:chOff x="909345" y="4355231"/>
            <a:chExt cx="9017269" cy="48619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5CD0129-0F1D-60E8-8594-775AAF1854AA}"/>
                </a:ext>
              </a:extLst>
            </p:cNvPr>
            <p:cNvSpPr/>
            <p:nvPr/>
          </p:nvSpPr>
          <p:spPr>
            <a:xfrm>
              <a:off x="2698372" y="4679640"/>
              <a:ext cx="7228242" cy="161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연결선: 구부러짐 17">
              <a:extLst>
                <a:ext uri="{FF2B5EF4-FFF2-40B4-BE49-F238E27FC236}">
                  <a16:creationId xmlns:a16="http://schemas.microsoft.com/office/drawing/2014/main" id="{93B9D5C6-CA9A-F4D0-AC54-F16AC509E1D6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1631504" y="4509120"/>
              <a:ext cx="1066868" cy="25141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ECAABA-3254-191B-EC29-45727FB861AD}"/>
                </a:ext>
              </a:extLst>
            </p:cNvPr>
            <p:cNvSpPr txBox="1"/>
            <p:nvPr/>
          </p:nvSpPr>
          <p:spPr>
            <a:xfrm>
              <a:off x="909345" y="4355231"/>
              <a:ext cx="936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WHERE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4234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6B2D9-9635-135E-8764-E632AEAC3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D708D3C-1E7D-7A0F-04CB-C642DB9F7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73142A-A613-36C8-F14E-659A397731C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INNER JOIN</a:t>
            </a:r>
          </a:p>
          <a:p>
            <a:pPr lvl="1"/>
            <a:r>
              <a:rPr lang="ko-KR" altLang="en-US" dirty="0"/>
              <a:t>조인 중에서 가장 많이 사용되는 조인 방식</a:t>
            </a:r>
            <a:endParaRPr lang="en-US" altLang="ko-KR" dirty="0"/>
          </a:p>
          <a:p>
            <a:pPr lvl="2"/>
            <a:r>
              <a:rPr lang="ko-KR" altLang="en-US" dirty="0"/>
              <a:t>일반적으로 </a:t>
            </a:r>
            <a:r>
              <a:rPr lang="en-US" altLang="ko-KR" dirty="0"/>
              <a:t>‘JOIN’</a:t>
            </a:r>
            <a:r>
              <a:rPr lang="ko-KR" altLang="en-US" dirty="0"/>
              <a:t>이라고 이야기 하는 것은 </a:t>
            </a:r>
            <a:r>
              <a:rPr lang="en-US" altLang="ko-KR" dirty="0"/>
              <a:t>INNER JOIN</a:t>
            </a:r>
            <a:r>
              <a:rPr lang="ko-KR" altLang="en-US" dirty="0"/>
              <a:t>을 지칭</a:t>
            </a:r>
            <a:endParaRPr lang="en-US" altLang="ko-KR" dirty="0"/>
          </a:p>
          <a:p>
            <a:pPr lvl="2"/>
            <a:r>
              <a:rPr lang="ko-KR" altLang="en-US" dirty="0"/>
              <a:t>사용 형식 </a:t>
            </a:r>
            <a:r>
              <a:rPr lang="en-US" altLang="ko-KR" dirty="0"/>
              <a:t>/ </a:t>
            </a:r>
            <a:r>
              <a:rPr lang="ko-KR" altLang="en-US" dirty="0"/>
              <a:t>사용 예</a:t>
            </a:r>
            <a:endParaRPr lang="en-US" altLang="ko-KR" dirty="0"/>
          </a:p>
          <a:p>
            <a:pPr marL="574480" lvl="2" indent="0">
              <a:buNone/>
            </a:pPr>
            <a:r>
              <a:rPr lang="en-US" altLang="ko-KR" dirty="0"/>
              <a:t>	SELECT &lt;</a:t>
            </a:r>
            <a:r>
              <a:rPr lang="ko-KR" altLang="en-US" dirty="0"/>
              <a:t>열 목록</a:t>
            </a:r>
            <a:r>
              <a:rPr lang="en-US" altLang="ko-KR" dirty="0"/>
              <a:t>&gt;</a:t>
            </a:r>
          </a:p>
          <a:p>
            <a:pPr marL="574480" lvl="2" indent="0">
              <a:buNone/>
            </a:pPr>
            <a:r>
              <a:rPr lang="en-US" altLang="ko-KR" dirty="0"/>
              <a:t>		FROM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첫 번째 테이블</a:t>
            </a:r>
            <a:r>
              <a:rPr lang="en-US" altLang="ko-KR" dirty="0"/>
              <a:t>&gt;</a:t>
            </a:r>
          </a:p>
          <a:p>
            <a:pPr marL="574480" lvl="2" indent="0">
              <a:buNone/>
            </a:pPr>
            <a:r>
              <a:rPr lang="en-US" altLang="ko-KR" dirty="0"/>
              <a:t>			INNER JOIN &lt;</a:t>
            </a:r>
            <a:r>
              <a:rPr lang="ko-KR" altLang="en-US" dirty="0"/>
              <a:t>두 번째 테이블</a:t>
            </a:r>
            <a:r>
              <a:rPr lang="en-US" altLang="ko-KR" dirty="0"/>
              <a:t>&gt;</a:t>
            </a:r>
          </a:p>
          <a:p>
            <a:pPr marL="574480" lvl="2" indent="0">
              <a:buNone/>
            </a:pPr>
            <a:r>
              <a:rPr lang="en-US" altLang="ko-KR" dirty="0"/>
              <a:t>			ON &lt;</a:t>
            </a:r>
            <a:r>
              <a:rPr lang="ko-KR" altLang="en-US" dirty="0"/>
              <a:t>조인될 조건</a:t>
            </a:r>
            <a:r>
              <a:rPr lang="en-US" altLang="ko-KR" dirty="0"/>
              <a:t>&gt;</a:t>
            </a:r>
          </a:p>
          <a:p>
            <a:pPr marL="574480" lvl="2" indent="0">
              <a:buNone/>
            </a:pPr>
            <a:r>
              <a:rPr lang="en-US" altLang="ko-KR" dirty="0"/>
              <a:t>		[WHERE </a:t>
            </a:r>
            <a:r>
              <a:rPr lang="ko-KR" altLang="en-US" dirty="0"/>
              <a:t>조건</a:t>
            </a:r>
            <a:r>
              <a:rPr lang="en-US" altLang="ko-KR" dirty="0"/>
              <a:t>]</a:t>
            </a:r>
          </a:p>
          <a:p>
            <a:pPr lvl="4"/>
            <a:r>
              <a:rPr lang="en-US" altLang="ko-KR" dirty="0"/>
              <a:t>※ : JOIN</a:t>
            </a:r>
            <a:r>
              <a:rPr lang="ko-KR" altLang="en-US" dirty="0"/>
              <a:t>이라고만 써도 </a:t>
            </a:r>
            <a:r>
              <a:rPr lang="en-US" altLang="ko-KR" dirty="0"/>
              <a:t>INNER JOIN</a:t>
            </a:r>
            <a:r>
              <a:rPr lang="ko-KR" altLang="en-US" dirty="0"/>
              <a:t>으로 인식함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0B1189-BF53-60C7-A0F1-2E2010B3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221</a:t>
            </a:fld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E62C22-1E69-F9D2-4DC8-9C732DD768F4}"/>
              </a:ext>
            </a:extLst>
          </p:cNvPr>
          <p:cNvSpPr/>
          <p:nvPr/>
        </p:nvSpPr>
        <p:spPr>
          <a:xfrm>
            <a:off x="1271464" y="1916832"/>
            <a:ext cx="4752528" cy="15121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C00A30FC-2D08-0A6B-FB44-621A98D65459}"/>
              </a:ext>
            </a:extLst>
          </p:cNvPr>
          <p:cNvSpPr/>
          <p:nvPr/>
        </p:nvSpPr>
        <p:spPr>
          <a:xfrm rot="16200000">
            <a:off x="4050268" y="2898286"/>
            <a:ext cx="203032" cy="2592288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102275-AB08-96C9-E9B7-4764576FEAC6}"/>
              </a:ext>
            </a:extLst>
          </p:cNvPr>
          <p:cNvSpPr txBox="1"/>
          <p:nvPr/>
        </p:nvSpPr>
        <p:spPr>
          <a:xfrm>
            <a:off x="3752475" y="3785136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buyTBL</a:t>
            </a:r>
            <a:endParaRPr lang="ko-KR" altLang="en-US" sz="1400" b="1" dirty="0"/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888C7106-9B3F-D711-E512-0E56C24D590D}"/>
              </a:ext>
            </a:extLst>
          </p:cNvPr>
          <p:cNvSpPr/>
          <p:nvPr/>
        </p:nvSpPr>
        <p:spPr>
          <a:xfrm rot="16200000">
            <a:off x="7614664" y="2430234"/>
            <a:ext cx="203032" cy="352839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E382C4-514C-6F35-C5A9-50CEC85DD670}"/>
              </a:ext>
            </a:extLst>
          </p:cNvPr>
          <p:cNvSpPr txBox="1"/>
          <p:nvPr/>
        </p:nvSpPr>
        <p:spPr>
          <a:xfrm>
            <a:off x="7284132" y="3762138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userTBL</a:t>
            </a: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E19EF4-CA47-CC35-27D9-9600F44A0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163" y="1886548"/>
            <a:ext cx="4763165" cy="16671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6A26AC-6EBE-50A1-2BCF-6D3CD3D0D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140" y="4334564"/>
            <a:ext cx="7497221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9684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0BEFF-B79E-8B33-AF3B-BCC90A8B3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323441A-ACEC-B9BC-AEB0-B4919DB2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4E76C5D-691F-D709-4151-5C8105EDA0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INNER JOIN</a:t>
            </a:r>
          </a:p>
          <a:p>
            <a:pPr lvl="1"/>
            <a:r>
              <a:rPr lang="ko-KR" altLang="en-US" dirty="0"/>
              <a:t>조인 중에서 가장 많이 사용되는 조인 방식</a:t>
            </a:r>
            <a:endParaRPr lang="en-US" altLang="ko-KR" dirty="0"/>
          </a:p>
          <a:p>
            <a:pPr lvl="2"/>
            <a:r>
              <a:rPr lang="ko-KR" altLang="en-US" dirty="0"/>
              <a:t>일반적으로 </a:t>
            </a:r>
            <a:r>
              <a:rPr lang="en-US" altLang="ko-KR" dirty="0"/>
              <a:t>‘JOIN’</a:t>
            </a:r>
            <a:r>
              <a:rPr lang="ko-KR" altLang="en-US" dirty="0"/>
              <a:t>이라고 이야기 하는 것은 </a:t>
            </a:r>
            <a:r>
              <a:rPr lang="en-US" altLang="ko-KR" dirty="0"/>
              <a:t>INNER JOIN</a:t>
            </a:r>
            <a:r>
              <a:rPr lang="ko-KR" altLang="en-US" dirty="0"/>
              <a:t>을 지칭</a:t>
            </a:r>
            <a:endParaRPr lang="en-US" altLang="ko-KR" dirty="0"/>
          </a:p>
          <a:p>
            <a:pPr lvl="2"/>
            <a:r>
              <a:rPr lang="ko-KR" altLang="en-US" dirty="0"/>
              <a:t>사용 형식 </a:t>
            </a:r>
            <a:r>
              <a:rPr lang="en-US" altLang="ko-KR" dirty="0"/>
              <a:t>/ </a:t>
            </a:r>
            <a:r>
              <a:rPr lang="ko-KR" altLang="en-US" dirty="0"/>
              <a:t>사용 예</a:t>
            </a:r>
            <a:endParaRPr lang="en-US" altLang="ko-KR" dirty="0"/>
          </a:p>
          <a:p>
            <a:pPr marL="574480" lvl="2" indent="0">
              <a:buNone/>
            </a:pPr>
            <a:r>
              <a:rPr lang="en-US" altLang="ko-KR" dirty="0"/>
              <a:t>	SELECT &lt;</a:t>
            </a:r>
            <a:r>
              <a:rPr lang="ko-KR" altLang="en-US" dirty="0"/>
              <a:t>열 목록</a:t>
            </a:r>
            <a:r>
              <a:rPr lang="en-US" altLang="ko-KR" dirty="0"/>
              <a:t>&gt;</a:t>
            </a:r>
          </a:p>
          <a:p>
            <a:pPr marL="574480" lvl="2" indent="0">
              <a:buNone/>
            </a:pPr>
            <a:r>
              <a:rPr lang="en-US" altLang="ko-KR" dirty="0"/>
              <a:t>		FROM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첫 번째 테이블</a:t>
            </a:r>
            <a:r>
              <a:rPr lang="en-US" altLang="ko-KR" dirty="0"/>
              <a:t>&gt;</a:t>
            </a:r>
          </a:p>
          <a:p>
            <a:pPr marL="574480" lvl="2" indent="0">
              <a:buNone/>
            </a:pPr>
            <a:r>
              <a:rPr lang="en-US" altLang="ko-KR" dirty="0"/>
              <a:t>			INNER JOIN &lt;</a:t>
            </a:r>
            <a:r>
              <a:rPr lang="ko-KR" altLang="en-US" dirty="0"/>
              <a:t>두 번째 테이블</a:t>
            </a:r>
            <a:r>
              <a:rPr lang="en-US" altLang="ko-KR" dirty="0"/>
              <a:t>&gt;</a:t>
            </a:r>
          </a:p>
          <a:p>
            <a:pPr marL="574480" lvl="2" indent="0">
              <a:buNone/>
            </a:pPr>
            <a:r>
              <a:rPr lang="en-US" altLang="ko-KR" dirty="0"/>
              <a:t>			ON &lt;</a:t>
            </a:r>
            <a:r>
              <a:rPr lang="ko-KR" altLang="en-US" dirty="0"/>
              <a:t>조인될 조건</a:t>
            </a:r>
            <a:r>
              <a:rPr lang="en-US" altLang="ko-KR" dirty="0"/>
              <a:t>&gt;</a:t>
            </a:r>
          </a:p>
          <a:p>
            <a:pPr marL="574480" lvl="2" indent="0">
              <a:buNone/>
            </a:pPr>
            <a:r>
              <a:rPr lang="en-US" altLang="ko-KR" dirty="0"/>
              <a:t>		[ORDER BY  </a:t>
            </a:r>
            <a:r>
              <a:rPr lang="ko-KR" altLang="en-US" dirty="0"/>
              <a:t>열</a:t>
            </a:r>
            <a:r>
              <a:rPr lang="en-US" altLang="ko-KR" dirty="0"/>
              <a:t>_</a:t>
            </a:r>
            <a:r>
              <a:rPr lang="ko-KR" altLang="en-US" dirty="0"/>
              <a:t>이름</a:t>
            </a:r>
            <a:r>
              <a:rPr lang="en-US" altLang="ko-KR" dirty="0"/>
              <a:t>]</a:t>
            </a:r>
          </a:p>
          <a:p>
            <a:pPr lvl="4"/>
            <a:r>
              <a:rPr lang="en-US" altLang="ko-KR" dirty="0"/>
              <a:t>※ : JOIN</a:t>
            </a:r>
            <a:r>
              <a:rPr lang="ko-KR" altLang="en-US" dirty="0"/>
              <a:t>이라고만 써도 </a:t>
            </a:r>
            <a:r>
              <a:rPr lang="en-US" altLang="ko-KR" dirty="0"/>
              <a:t>INNER JOIN</a:t>
            </a:r>
            <a:r>
              <a:rPr lang="ko-KR" altLang="en-US" dirty="0"/>
              <a:t>으로 인식함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35A7C8-9ED1-BA85-FF6B-32B2712E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222</a:t>
            </a:fld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5404DA-C30E-6D43-97C0-A2BF55AD1896}"/>
              </a:ext>
            </a:extLst>
          </p:cNvPr>
          <p:cNvSpPr/>
          <p:nvPr/>
        </p:nvSpPr>
        <p:spPr>
          <a:xfrm>
            <a:off x="1271464" y="1916832"/>
            <a:ext cx="4752528" cy="15121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10D72F-B5B6-237C-DF91-B9EBB7AFD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256" y="1884378"/>
            <a:ext cx="4725059" cy="16194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43F9AA-0DA0-AD9C-154E-8EEEB5FC0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592" y="3768729"/>
            <a:ext cx="7535327" cy="214342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166A5D-EC3D-DC4F-E93C-F1248C32007A}"/>
              </a:ext>
            </a:extLst>
          </p:cNvPr>
          <p:cNvSpPr/>
          <p:nvPr/>
        </p:nvSpPr>
        <p:spPr>
          <a:xfrm>
            <a:off x="3575720" y="3764064"/>
            <a:ext cx="648072" cy="21852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27254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45DD4-4F69-290C-DEC3-8EE4E2AC9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908E0A4-2242-7C7A-2596-1627DC0DB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0964D96-3EDF-F8B6-CA16-96EA7B30E2F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INNER JOIN</a:t>
            </a:r>
          </a:p>
          <a:p>
            <a:pPr lvl="1"/>
            <a:r>
              <a:rPr lang="ko-KR" altLang="en-US" dirty="0"/>
              <a:t>조인 중에서 가장 많이 사용되는 조인 방식</a:t>
            </a:r>
            <a:endParaRPr lang="en-US" altLang="ko-KR" dirty="0"/>
          </a:p>
          <a:p>
            <a:pPr lvl="2"/>
            <a:r>
              <a:rPr lang="ko-KR" altLang="en-US" dirty="0"/>
              <a:t>일반적으로 </a:t>
            </a:r>
            <a:r>
              <a:rPr lang="en-US" altLang="ko-KR" dirty="0"/>
              <a:t>‘JOIN’</a:t>
            </a:r>
            <a:r>
              <a:rPr lang="ko-KR" altLang="en-US" dirty="0"/>
              <a:t>이라고 이야기 하는 것은 </a:t>
            </a:r>
            <a:r>
              <a:rPr lang="en-US" altLang="ko-KR" dirty="0"/>
              <a:t>INNER JOIN</a:t>
            </a:r>
            <a:r>
              <a:rPr lang="ko-KR" altLang="en-US" dirty="0"/>
              <a:t>을 지칭</a:t>
            </a:r>
            <a:endParaRPr lang="en-US" altLang="ko-KR" dirty="0"/>
          </a:p>
          <a:p>
            <a:pPr lvl="2"/>
            <a:r>
              <a:rPr lang="ko-KR" altLang="en-US" dirty="0"/>
              <a:t>사용 형식 </a:t>
            </a:r>
            <a:r>
              <a:rPr lang="en-US" altLang="ko-KR" dirty="0"/>
              <a:t>/ </a:t>
            </a:r>
            <a:r>
              <a:rPr lang="ko-KR" altLang="en-US" dirty="0"/>
              <a:t>사용 예</a:t>
            </a:r>
            <a:endParaRPr lang="en-US" altLang="ko-KR" dirty="0"/>
          </a:p>
          <a:p>
            <a:pPr marL="574480" lvl="2" indent="0">
              <a:buNone/>
            </a:pPr>
            <a:r>
              <a:rPr lang="en-US" altLang="ko-KR" dirty="0"/>
              <a:t>	SELECT &lt;</a:t>
            </a:r>
            <a:r>
              <a:rPr lang="ko-KR" altLang="en-US" dirty="0"/>
              <a:t>열 목록</a:t>
            </a:r>
            <a:r>
              <a:rPr lang="en-US" altLang="ko-KR" dirty="0"/>
              <a:t>&gt;</a:t>
            </a:r>
          </a:p>
          <a:p>
            <a:pPr marL="574480" lvl="2" indent="0">
              <a:buNone/>
            </a:pPr>
            <a:r>
              <a:rPr lang="en-US" altLang="ko-KR" dirty="0"/>
              <a:t>		FROM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첫 번째 테이블</a:t>
            </a:r>
            <a:r>
              <a:rPr lang="en-US" altLang="ko-KR" dirty="0"/>
              <a:t>&gt;</a:t>
            </a:r>
          </a:p>
          <a:p>
            <a:pPr marL="574480" lvl="2" indent="0">
              <a:buNone/>
            </a:pPr>
            <a:r>
              <a:rPr lang="en-US" altLang="ko-KR" dirty="0"/>
              <a:t>			INNER JOIN &lt;</a:t>
            </a:r>
            <a:r>
              <a:rPr lang="ko-KR" altLang="en-US" dirty="0"/>
              <a:t>두 번째 테이블</a:t>
            </a:r>
            <a:r>
              <a:rPr lang="en-US" altLang="ko-KR" dirty="0"/>
              <a:t>&gt;</a:t>
            </a:r>
          </a:p>
          <a:p>
            <a:pPr marL="574480" lvl="2" indent="0">
              <a:buNone/>
            </a:pPr>
            <a:r>
              <a:rPr lang="en-US" altLang="ko-KR" dirty="0"/>
              <a:t>			ON &lt;</a:t>
            </a:r>
            <a:r>
              <a:rPr lang="ko-KR" altLang="en-US" dirty="0"/>
              <a:t>조인될 조건</a:t>
            </a:r>
            <a:r>
              <a:rPr lang="en-US" altLang="ko-KR" dirty="0"/>
              <a:t>&gt;</a:t>
            </a:r>
          </a:p>
          <a:p>
            <a:pPr marL="574480" lvl="2" indent="0">
              <a:buNone/>
            </a:pPr>
            <a:r>
              <a:rPr lang="en-US" altLang="ko-KR" dirty="0"/>
              <a:t>		[ORDER BY  </a:t>
            </a:r>
            <a:r>
              <a:rPr lang="ko-KR" altLang="en-US" dirty="0"/>
              <a:t>열</a:t>
            </a:r>
            <a:r>
              <a:rPr lang="en-US" altLang="ko-KR" dirty="0"/>
              <a:t>_</a:t>
            </a:r>
            <a:r>
              <a:rPr lang="ko-KR" altLang="en-US" dirty="0"/>
              <a:t>이름</a:t>
            </a:r>
            <a:r>
              <a:rPr lang="en-US" altLang="ko-KR" dirty="0"/>
              <a:t>]</a:t>
            </a:r>
          </a:p>
          <a:p>
            <a:pPr lvl="4"/>
            <a:r>
              <a:rPr lang="en-US" altLang="ko-KR" dirty="0"/>
              <a:t>※ : JOIN</a:t>
            </a:r>
            <a:r>
              <a:rPr lang="ko-KR" altLang="en-US" dirty="0"/>
              <a:t>이라고만 써도 </a:t>
            </a:r>
            <a:r>
              <a:rPr lang="en-US" altLang="ko-KR" dirty="0"/>
              <a:t>INNER JOIN</a:t>
            </a:r>
            <a:r>
              <a:rPr lang="ko-KR" altLang="en-US" dirty="0"/>
              <a:t>으로 인식함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D15C58-1A56-2CC0-A9D7-0686120B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223</a:t>
            </a:fld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B792D5-14A9-B72E-B494-D6EF0FF9D958}"/>
              </a:ext>
            </a:extLst>
          </p:cNvPr>
          <p:cNvSpPr/>
          <p:nvPr/>
        </p:nvSpPr>
        <p:spPr>
          <a:xfrm>
            <a:off x="1271464" y="1916832"/>
            <a:ext cx="4752528" cy="15121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DCC74D-39F1-4D42-705E-937F0D9FE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113" y="1858415"/>
            <a:ext cx="4753638" cy="1629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999888-6607-820D-143E-C5B5098C4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377" y="3763505"/>
            <a:ext cx="7506748" cy="218152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54C0AC-EE4F-F908-5D2C-D5E59E6C2DFD}"/>
              </a:ext>
            </a:extLst>
          </p:cNvPr>
          <p:cNvSpPr/>
          <p:nvPr/>
        </p:nvSpPr>
        <p:spPr>
          <a:xfrm>
            <a:off x="2600979" y="3796875"/>
            <a:ext cx="360000" cy="216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34620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AB15C-6E5F-64CA-8F5A-8F25FA830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82EADFA-9F27-E4FF-A391-D2D2A60EB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F6D4B87-8ACC-DD8C-1780-35F93B6D310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INNER JOIN</a:t>
            </a:r>
          </a:p>
          <a:p>
            <a:pPr lvl="1"/>
            <a:r>
              <a:rPr lang="ko-KR" altLang="en-US" dirty="0"/>
              <a:t>사용 예</a:t>
            </a:r>
            <a:endParaRPr lang="en-US" altLang="ko-KR" dirty="0"/>
          </a:p>
          <a:p>
            <a:pPr lvl="2"/>
            <a:r>
              <a:rPr lang="en-US" altLang="ko-KR" dirty="0"/>
              <a:t>JOIN</a:t>
            </a:r>
            <a:r>
              <a:rPr lang="ko-KR" altLang="en-US" dirty="0"/>
              <a:t>된 테이블에서 필요한 열만 추출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Error Code: 1052. Column ‘</a:t>
            </a:r>
            <a:r>
              <a:rPr lang="en-US" altLang="ko-KR" dirty="0" err="1"/>
              <a:t>userid</a:t>
            </a:r>
            <a:r>
              <a:rPr lang="en-US" altLang="ko-KR" dirty="0"/>
              <a:t>’ in field list is ambiguous</a:t>
            </a:r>
          </a:p>
          <a:p>
            <a:pPr lvl="3"/>
            <a:r>
              <a:rPr lang="ko-KR" altLang="en-US" dirty="0"/>
              <a:t>위 </a:t>
            </a:r>
            <a:r>
              <a:rPr lang="en-US" altLang="ko-KR" dirty="0"/>
              <a:t>SQL </a:t>
            </a:r>
            <a:r>
              <a:rPr lang="ko-KR" altLang="en-US" dirty="0"/>
              <a:t>문 수정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4"/>
            <a:r>
              <a:rPr lang="en-US" altLang="ko-KR" dirty="0" err="1"/>
              <a:t>userid</a:t>
            </a:r>
            <a:r>
              <a:rPr lang="ko-KR" altLang="en-US" dirty="0"/>
              <a:t>는 두 테이블에 모두 들어 있기 때문에 어느 테이블의 </a:t>
            </a:r>
            <a:r>
              <a:rPr lang="en-US" altLang="ko-KR" dirty="0" err="1"/>
              <a:t>userid</a:t>
            </a:r>
            <a:r>
              <a:rPr lang="ko-KR" altLang="en-US" dirty="0"/>
              <a:t>인지 명시해줘야 함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5B8000-890C-0CC1-BC5B-55DE2287D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224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974557-75CC-667E-761E-368ACB100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683489"/>
            <a:ext cx="8202170" cy="13622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CDA498-1921-6A4D-379D-7221ABD90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3812247"/>
            <a:ext cx="8916644" cy="13432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393359-45B0-3F12-A511-FBA7742A8AF9}"/>
              </a:ext>
            </a:extLst>
          </p:cNvPr>
          <p:cNvSpPr/>
          <p:nvPr/>
        </p:nvSpPr>
        <p:spPr>
          <a:xfrm>
            <a:off x="1887572" y="3792224"/>
            <a:ext cx="1512000" cy="2160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72930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FF3A6-8805-832A-E727-895CBB5E4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CCC52E27-027E-9C83-5C9A-2CB27B7B5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CA267EF-7C6F-8654-51FC-D928A7C8518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INNER JOIN</a:t>
            </a:r>
          </a:p>
          <a:p>
            <a:pPr lvl="1"/>
            <a:r>
              <a:rPr lang="ko-KR" altLang="en-US" dirty="0"/>
              <a:t>사용 예</a:t>
            </a:r>
            <a:endParaRPr lang="en-US" altLang="ko-KR" dirty="0"/>
          </a:p>
          <a:p>
            <a:pPr lvl="2"/>
            <a:r>
              <a:rPr lang="en-US" altLang="ko-KR" dirty="0"/>
              <a:t>JOIN</a:t>
            </a:r>
            <a:r>
              <a:rPr lang="ko-KR" altLang="en-US" dirty="0"/>
              <a:t>된 테이블에서 필요한 열만 추출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코드에서 사용된 열 이름을 더 명확하게 하기 위해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각 열이 어느 테이블에 속한 것인지 </a:t>
            </a:r>
            <a:r>
              <a:rPr lang="ko-KR" altLang="en-US" dirty="0" err="1"/>
              <a:t>명확해졌지만</a:t>
            </a:r>
            <a:r>
              <a:rPr lang="en-US" altLang="ko-KR" dirty="0"/>
              <a:t>, </a:t>
            </a:r>
            <a:r>
              <a:rPr lang="ko-KR" altLang="en-US" dirty="0"/>
              <a:t>코드가 너무 길어서 오히려 복잡해 보임</a:t>
            </a:r>
            <a:endParaRPr lang="en-US" altLang="ko-KR" dirty="0"/>
          </a:p>
          <a:p>
            <a:pPr lvl="3"/>
            <a:r>
              <a:rPr lang="ko-KR" altLang="en-US" dirty="0"/>
              <a:t>코드를 간결하기 위해 각</a:t>
            </a:r>
            <a:r>
              <a:rPr lang="en-US" altLang="ko-KR" dirty="0"/>
              <a:t> </a:t>
            </a:r>
            <a:r>
              <a:rPr lang="ko-KR" altLang="en-US" dirty="0"/>
              <a:t>테이블에 별치</a:t>
            </a:r>
            <a:r>
              <a:rPr lang="en-US" altLang="ko-KR" dirty="0"/>
              <a:t>(Alias)</a:t>
            </a:r>
            <a:r>
              <a:rPr lang="ko-KR" altLang="en-US" dirty="0"/>
              <a:t>를 줄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2F4EAD-1A8B-1314-5A6A-787D55BC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225</a:t>
            </a:fld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7F5898-8B80-3E63-BD8D-425D3B1BF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645021"/>
            <a:ext cx="7544853" cy="16290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A5FBDA-E8CA-9C3C-2A7A-3CB4C1A15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4005064"/>
            <a:ext cx="5334744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4651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C14E4-F09D-0F1D-53CF-817E4DE07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F03AE63-EE97-814D-56D6-A9FC61D79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4CF8D1-F32E-6E1E-5B12-7D0FFDE4CB4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INNER JOIN</a:t>
            </a:r>
          </a:p>
          <a:p>
            <a:pPr lvl="1"/>
            <a:r>
              <a:rPr lang="ko-KR" altLang="en-US" dirty="0"/>
              <a:t>연습 문제</a:t>
            </a:r>
            <a:endParaRPr lang="en-US" altLang="ko-KR" dirty="0"/>
          </a:p>
          <a:p>
            <a:pPr lvl="2"/>
            <a:r>
              <a:rPr lang="ko-KR" altLang="en-US" dirty="0"/>
              <a:t>아래 </a:t>
            </a:r>
            <a:r>
              <a:rPr lang="en-US" altLang="ko-KR" dirty="0"/>
              <a:t>SQL </a:t>
            </a:r>
            <a:r>
              <a:rPr lang="ko-KR" altLang="en-US" dirty="0"/>
              <a:t>문을 결과를 예상하고 출력 결과와 예상 결과를 비교 하시요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97E309-6FEF-C722-A20F-DC7EA9A68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226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A9448B-0264-2586-0B2A-9C1A8AADF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957" y="1645021"/>
            <a:ext cx="5277587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3665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3C46F-8F28-3B66-75D9-22FB40C56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A6870E1-5DA3-20D2-49D4-BB2B90FF9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051606-0A4B-E241-239D-85239577F55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INNER JOIN</a:t>
            </a:r>
          </a:p>
          <a:p>
            <a:pPr lvl="1"/>
            <a:r>
              <a:rPr lang="en-US" altLang="ko-KR" dirty="0"/>
              <a:t>Quiz</a:t>
            </a:r>
          </a:p>
          <a:p>
            <a:pPr lvl="2"/>
            <a:r>
              <a:rPr lang="ko-KR" altLang="en-US" dirty="0"/>
              <a:t>전체 회원의 구매 내역을 사용자 </a:t>
            </a:r>
            <a:r>
              <a:rPr lang="en-US" altLang="ko-KR" dirty="0"/>
              <a:t>id</a:t>
            </a:r>
            <a:r>
              <a:rPr lang="ko-KR" altLang="en-US" dirty="0"/>
              <a:t>를 기준으로 정렬하여 모두 출력하는 </a:t>
            </a:r>
            <a:r>
              <a:rPr lang="en-US" altLang="ko-KR" dirty="0"/>
              <a:t>SQL </a:t>
            </a:r>
            <a:r>
              <a:rPr lang="ko-KR" altLang="en-US" dirty="0"/>
              <a:t>문을 </a:t>
            </a:r>
            <a:r>
              <a:rPr lang="ko-KR" altLang="en-US" dirty="0" err="1"/>
              <a:t>작성하시오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18F9CA-0FED-8CA6-E217-A7B49E380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4280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7A7D1-680B-58E0-6DE3-E47A2E34D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2B6ADEF-EE44-495D-3EBA-B50A16AF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292A6F1-2215-C8D7-5D91-D5A50B9C87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INNER JOIN</a:t>
            </a:r>
          </a:p>
          <a:p>
            <a:pPr lvl="1"/>
            <a:r>
              <a:rPr lang="en-US" altLang="ko-KR" dirty="0"/>
              <a:t>Quiz</a:t>
            </a:r>
          </a:p>
          <a:p>
            <a:pPr lvl="2"/>
            <a:r>
              <a:rPr lang="ko-KR" altLang="en-US" dirty="0"/>
              <a:t>전체 회원의 구매 내역을 사용자 </a:t>
            </a:r>
            <a:r>
              <a:rPr lang="en-US" altLang="ko-KR" dirty="0"/>
              <a:t>id</a:t>
            </a:r>
            <a:r>
              <a:rPr lang="ko-KR" altLang="en-US" dirty="0"/>
              <a:t>를 기준으로 정렬하여 모두 출력하는 </a:t>
            </a:r>
            <a:r>
              <a:rPr lang="en-US" altLang="ko-KR" dirty="0"/>
              <a:t>SQL </a:t>
            </a:r>
            <a:r>
              <a:rPr lang="ko-KR" altLang="en-US" dirty="0"/>
              <a:t>문을 </a:t>
            </a:r>
            <a:r>
              <a:rPr lang="ko-KR" altLang="en-US" dirty="0" err="1"/>
              <a:t>작성하시오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여기서 잠깐</a:t>
            </a:r>
            <a:r>
              <a:rPr lang="en-US" altLang="ko-KR" dirty="0"/>
              <a:t>!</a:t>
            </a:r>
          </a:p>
          <a:p>
            <a:pPr lvl="3"/>
            <a:r>
              <a:rPr lang="ko-KR" altLang="en-US" dirty="0"/>
              <a:t>회원 테이블을 보면 이승기</a:t>
            </a:r>
            <a:r>
              <a:rPr lang="en-US" altLang="ko-KR" dirty="0"/>
              <a:t>, </a:t>
            </a:r>
            <a:r>
              <a:rPr lang="ko-KR" altLang="en-US" dirty="0"/>
              <a:t>김경호</a:t>
            </a:r>
            <a:r>
              <a:rPr lang="en-US" altLang="ko-KR" dirty="0"/>
              <a:t>, </a:t>
            </a:r>
            <a:r>
              <a:rPr lang="ko-KR" altLang="en-US" dirty="0" err="1"/>
              <a:t>임재범</a:t>
            </a:r>
            <a:r>
              <a:rPr lang="en-US" altLang="ko-KR" dirty="0"/>
              <a:t>, </a:t>
            </a:r>
            <a:r>
              <a:rPr lang="ko-KR" altLang="en-US" dirty="0"/>
              <a:t>윤종신</a:t>
            </a:r>
            <a:r>
              <a:rPr lang="en-US" altLang="ko-KR" dirty="0"/>
              <a:t>, </a:t>
            </a:r>
            <a:r>
              <a:rPr lang="ko-KR" altLang="en-US" dirty="0"/>
              <a:t>조관우도 있다</a:t>
            </a:r>
            <a:r>
              <a:rPr lang="en-US" altLang="ko-KR" dirty="0"/>
              <a:t>. </a:t>
            </a:r>
            <a:r>
              <a:rPr lang="ko-KR" altLang="en-US" dirty="0"/>
              <a:t>그런데 이 사람들은 구매한 이력이 없다</a:t>
            </a:r>
            <a:r>
              <a:rPr lang="en-US" altLang="ko-KR" dirty="0"/>
              <a:t>? </a:t>
            </a:r>
          </a:p>
          <a:p>
            <a:pPr lvl="3"/>
            <a:r>
              <a:rPr lang="ko-KR" altLang="en-US" dirty="0"/>
              <a:t>구매 이력이 없는 사람도 위 결과 표에 같이 표시하고 싶다면</a:t>
            </a:r>
            <a:r>
              <a:rPr lang="en-US" altLang="ko-KR" dirty="0"/>
              <a:t>?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4C1174-89F9-8D76-9FA9-FE3D3C68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228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9582F1-C2C6-B1D1-38BF-CD484F01E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1963121"/>
            <a:ext cx="5182323" cy="16385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CB5AF7-0799-0ED5-0DB5-74FBA07B8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136" y="1916832"/>
            <a:ext cx="3010320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7534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5D443-EB79-BF96-A713-FFC0E8359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B6FEBE1-F330-FFDD-36E7-808EC42EE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ED5784F-BFD6-F7DC-1D5D-4477A8DB93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 프로그래밍</a:t>
            </a:r>
            <a:endParaRPr lang="en-US" altLang="ko-KR" dirty="0"/>
          </a:p>
          <a:p>
            <a:pPr lvl="1"/>
            <a:r>
              <a:rPr lang="en-US" altLang="ko-KR" dirty="0"/>
              <a:t>SQL</a:t>
            </a:r>
            <a:r>
              <a:rPr lang="ko-KR" altLang="en-US" dirty="0"/>
              <a:t>에서도 다른 프로그래밍 언어와 비슷한 분기</a:t>
            </a:r>
            <a:r>
              <a:rPr lang="en-US" altLang="ko-KR" dirty="0"/>
              <a:t>, </a:t>
            </a:r>
            <a:r>
              <a:rPr lang="ko-KR" altLang="en-US" dirty="0"/>
              <a:t>흐름 제어</a:t>
            </a:r>
            <a:r>
              <a:rPr lang="en-US" altLang="ko-KR" dirty="0"/>
              <a:t>, </a:t>
            </a:r>
            <a:r>
              <a:rPr lang="ko-KR" altLang="en-US" dirty="0"/>
              <a:t>반복의 기능이 있음</a:t>
            </a:r>
            <a:endParaRPr lang="en-US" altLang="ko-KR" dirty="0"/>
          </a:p>
          <a:p>
            <a:r>
              <a:rPr lang="ko-KR" altLang="en-US" dirty="0" err="1"/>
              <a:t>스토어드</a:t>
            </a:r>
            <a:r>
              <a:rPr lang="ko-KR" altLang="en-US" dirty="0"/>
              <a:t> 프로시저</a:t>
            </a:r>
            <a:endParaRPr lang="en-US" altLang="ko-KR" dirty="0"/>
          </a:p>
          <a:p>
            <a:pPr lvl="1"/>
            <a:r>
              <a:rPr lang="ko-KR" altLang="en-US" dirty="0"/>
              <a:t>전에 간략하게 다루었음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DELIMITE $$ : </a:t>
            </a:r>
            <a:r>
              <a:rPr lang="ko-KR" altLang="en-US" dirty="0"/>
              <a:t>종료 문자로 </a:t>
            </a:r>
            <a:r>
              <a:rPr lang="en-US" altLang="ko-KR" dirty="0"/>
              <a:t>$$(</a:t>
            </a:r>
            <a:r>
              <a:rPr lang="ko-KR" altLang="en-US" dirty="0"/>
              <a:t>도</a:t>
            </a:r>
            <a:r>
              <a:rPr lang="en-US" altLang="ko-KR" dirty="0"/>
              <a:t>/</a:t>
            </a:r>
            <a:r>
              <a:rPr lang="ko-KR" altLang="en-US" dirty="0"/>
              <a:t>를</a:t>
            </a:r>
            <a:r>
              <a:rPr lang="en-US" altLang="ko-KR" dirty="0"/>
              <a:t>)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3"/>
            <a:r>
              <a:rPr lang="en-US" altLang="ko-KR" dirty="0"/>
              <a:t>DELIMITER $$ ~ END $$ : </a:t>
            </a:r>
            <a:r>
              <a:rPr lang="ko-KR" altLang="en-US" dirty="0" err="1"/>
              <a:t>스토어드</a:t>
            </a:r>
            <a:r>
              <a:rPr lang="ko-KR" altLang="en-US" dirty="0"/>
              <a:t> 프로시저 관련 코딩을 하나의 영역으로 </a:t>
            </a:r>
            <a:r>
              <a:rPr lang="ko-KR" altLang="en-US" dirty="0" err="1"/>
              <a:t>묶어줌</a:t>
            </a:r>
            <a:endParaRPr lang="en-US" altLang="ko-KR" dirty="0"/>
          </a:p>
          <a:p>
            <a:pPr lvl="2"/>
            <a:r>
              <a:rPr lang="en-US" altLang="ko-KR" dirty="0"/>
              <a:t>DEIMITER ; : </a:t>
            </a:r>
            <a:r>
              <a:rPr lang="ko-KR" altLang="en-US" dirty="0"/>
              <a:t>종료 문자를 </a:t>
            </a:r>
            <a:r>
              <a:rPr lang="en-US" altLang="ko-KR" dirty="0"/>
              <a:t>;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marL="362829" lvl="1" indent="0">
              <a:buNone/>
            </a:pPr>
            <a:r>
              <a:rPr lang="en-US" altLang="ko-KR" dirty="0"/>
              <a:t>	</a:t>
            </a:r>
          </a:p>
          <a:p>
            <a:pPr marL="362829" lvl="1" indent="0">
              <a:buNone/>
            </a:pPr>
            <a:r>
              <a:rPr lang="en-US" altLang="ko-KR" dirty="0"/>
              <a:t>	</a:t>
            </a:r>
          </a:p>
          <a:p>
            <a:pPr lvl="1"/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220CFA-A771-09F5-CFAE-6E5E42BA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229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69FC95-5C7E-79CE-37EB-247BECA4E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196" y="2060848"/>
            <a:ext cx="3477110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37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2.2 MySQL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Apply Configuration</a:t>
            </a:r>
          </a:p>
          <a:p>
            <a:pPr lvl="2"/>
            <a:r>
              <a:rPr lang="en-US" altLang="ko-KR" dirty="0"/>
              <a:t>Execute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Finish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23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721087"/>
            <a:ext cx="4491990" cy="3388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1700808"/>
            <a:ext cx="4491990" cy="3388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번개 7"/>
          <p:cNvSpPr/>
          <p:nvPr/>
        </p:nvSpPr>
        <p:spPr>
          <a:xfrm>
            <a:off x="4511824" y="4678034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번개 8"/>
          <p:cNvSpPr/>
          <p:nvPr/>
        </p:nvSpPr>
        <p:spPr>
          <a:xfrm>
            <a:off x="10128448" y="4662572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61765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01528-5E55-7CDA-F5B4-2AFC1506B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27D2DB7-C73C-3717-5414-D83083F81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1EDDB0C-12FE-1BD4-95ED-AD6F5207444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en-US" altLang="ko-KR" dirty="0"/>
              <a:t>…</a:t>
            </a:r>
            <a:r>
              <a:rPr lang="ko-KR" altLang="en-US" dirty="0"/>
              <a:t> </a:t>
            </a:r>
            <a:r>
              <a:rPr lang="en-US" altLang="ko-KR" dirty="0"/>
              <a:t>ELSE</a:t>
            </a:r>
          </a:p>
          <a:p>
            <a:pPr lvl="1"/>
            <a:r>
              <a:rPr lang="ko-KR" altLang="en-US" dirty="0"/>
              <a:t>조건에 따라 분기</a:t>
            </a:r>
            <a:endParaRPr lang="en-US" altLang="ko-KR" dirty="0"/>
          </a:p>
          <a:p>
            <a:pPr lvl="1"/>
            <a:r>
              <a:rPr lang="ko-KR" altLang="en-US" dirty="0"/>
              <a:t>조건에 따라 분기하는데 해당 분기에서 한 문장 이상 </a:t>
            </a:r>
            <a:r>
              <a:rPr lang="ko-KR" altLang="en-US" dirty="0" err="1"/>
              <a:t>처리해야할</a:t>
            </a:r>
            <a:r>
              <a:rPr lang="ko-KR" altLang="en-US" dirty="0"/>
              <a:t> 경우 </a:t>
            </a:r>
            <a:r>
              <a:rPr lang="en-US" altLang="ko-KR" dirty="0"/>
              <a:t>BEGIN, END</a:t>
            </a:r>
            <a:r>
              <a:rPr lang="ko-KR" altLang="en-US" dirty="0"/>
              <a:t>를 사용해서 하나로 묶어 줘야 함</a:t>
            </a:r>
            <a:endParaRPr lang="en-US" altLang="ko-KR" dirty="0"/>
          </a:p>
          <a:p>
            <a:pPr lvl="1"/>
            <a:r>
              <a:rPr lang="ko-KR" altLang="en-US" dirty="0"/>
              <a:t>기본 사용 형식 </a:t>
            </a:r>
            <a:r>
              <a:rPr lang="en-US" altLang="ko-KR" dirty="0"/>
              <a:t>/ </a:t>
            </a:r>
            <a:r>
              <a:rPr lang="ko-KR" altLang="en-US" dirty="0"/>
              <a:t>사용 예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CC6EFC-8A14-F2B9-22FB-5E598F23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230</a:t>
            </a:fld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136FC6-5F11-BC79-FA43-2636766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2883409"/>
            <a:ext cx="2514951" cy="1514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355645-2FE3-0C22-6942-A656F8C9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631" y="1772816"/>
            <a:ext cx="6306430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2545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48650-695B-55AA-F2A7-AAC97B8FE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07C2B9C-9625-5B36-1A9E-1B3B7B6B9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A997799-BB50-6D8B-8B1D-5732592DFD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5105174" cy="1847232"/>
          </a:xfrm>
        </p:spPr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en-US" altLang="ko-KR" dirty="0"/>
              <a:t>…</a:t>
            </a:r>
            <a:r>
              <a:rPr lang="ko-KR" altLang="en-US" dirty="0"/>
              <a:t> </a:t>
            </a:r>
            <a:r>
              <a:rPr lang="en-US" altLang="ko-KR" dirty="0"/>
              <a:t>ELSE </a:t>
            </a:r>
            <a:r>
              <a:rPr lang="ko-KR" altLang="en-US" dirty="0"/>
              <a:t>사용 예</a:t>
            </a:r>
            <a:endParaRPr lang="en-US" altLang="ko-KR" dirty="0"/>
          </a:p>
          <a:p>
            <a:pPr lvl="1"/>
            <a:r>
              <a:rPr lang="en-US" altLang="ko-KR" sz="1200" dirty="0"/>
              <a:t>MySQL</a:t>
            </a:r>
            <a:r>
              <a:rPr lang="ko-KR" altLang="en-US" sz="1200" dirty="0"/>
              <a:t>은 사용자 정의 변수를 만들 때 앞에 </a:t>
            </a:r>
            <a:r>
              <a:rPr lang="en-US" altLang="ko-KR" sz="1200" dirty="0"/>
              <a:t>@</a:t>
            </a:r>
            <a:r>
              <a:rPr lang="ko-KR" altLang="en-US" sz="1200" dirty="0"/>
              <a:t>를 붙인다고 배웠다</a:t>
            </a:r>
            <a:r>
              <a:rPr lang="en-US" altLang="ko-KR" sz="1200" dirty="0"/>
              <a:t>. </a:t>
            </a:r>
            <a:r>
              <a:rPr lang="ko-KR" altLang="en-US" sz="1200" dirty="0"/>
              <a:t>하지만 </a:t>
            </a:r>
            <a:r>
              <a:rPr lang="ko-KR" altLang="en-US" sz="1200" dirty="0" err="1"/>
              <a:t>스토어드</a:t>
            </a:r>
            <a:r>
              <a:rPr lang="ko-KR" altLang="en-US" sz="1200" dirty="0"/>
              <a:t> 프로시저나 함수 등에서는 </a:t>
            </a:r>
            <a:r>
              <a:rPr lang="en-US" altLang="ko-KR" sz="1200" dirty="0"/>
              <a:t>DECLARE </a:t>
            </a:r>
            <a:r>
              <a:rPr lang="ko-KR" altLang="en-US" sz="1200" dirty="0"/>
              <a:t>문을 사용해서 지역 변수를 선언할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지역 변수 앞에는 </a:t>
            </a:r>
            <a:r>
              <a:rPr lang="en-US" altLang="ko-KR" sz="1200" dirty="0"/>
              <a:t>@</a:t>
            </a:r>
            <a:r>
              <a:rPr lang="ko-KR" altLang="en-US" sz="1200" dirty="0"/>
              <a:t>를 붙이지 않고 일반 프로그래밍 언어의 변수 처럼 사용하면 됨</a:t>
            </a:r>
            <a:r>
              <a:rPr lang="en-US" altLang="ko-KR" sz="1200" dirty="0"/>
              <a:t>.</a:t>
            </a:r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B56345-3202-1988-2F44-F9E1B012A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231</a:t>
            </a:fld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EB4DD6-AA10-1D62-9E23-BC14F6FED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182" y="908720"/>
            <a:ext cx="6306430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9971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84775-ABC6-2FA1-B7E0-6516CBFE0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5760094-E8AC-53CE-2180-FEFCBE12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8F2EE19-204B-35BA-EE14-80DD141758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4805997" cy="1847232"/>
          </a:xfrm>
        </p:spPr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en-US" altLang="ko-KR" dirty="0"/>
              <a:t>…</a:t>
            </a:r>
            <a:r>
              <a:rPr lang="ko-KR" altLang="en-US" dirty="0"/>
              <a:t> </a:t>
            </a:r>
            <a:r>
              <a:rPr lang="en-US" altLang="ko-KR" dirty="0"/>
              <a:t>ELSE </a:t>
            </a:r>
            <a:r>
              <a:rPr lang="ko-KR" altLang="en-US" dirty="0"/>
              <a:t>사용 예</a:t>
            </a:r>
            <a:endParaRPr lang="en-US" altLang="ko-KR" dirty="0"/>
          </a:p>
          <a:p>
            <a:pPr lvl="1"/>
            <a:r>
              <a:rPr lang="en-US" altLang="ko-KR" dirty="0" err="1"/>
              <a:t>employees.employees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2"/>
            <a:r>
              <a:rPr lang="ko-KR" altLang="en-US" dirty="0"/>
              <a:t>직원 번호</a:t>
            </a:r>
            <a:r>
              <a:rPr lang="en-US" altLang="ko-KR" dirty="0"/>
              <a:t>(</a:t>
            </a:r>
            <a:r>
              <a:rPr lang="en-US" altLang="ko-KR" dirty="0" err="1"/>
              <a:t>emp_no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10001</a:t>
            </a:r>
            <a:r>
              <a:rPr lang="ko-KR" altLang="en-US" dirty="0"/>
              <a:t>인 직원의 입사한지 </a:t>
            </a:r>
            <a:r>
              <a:rPr lang="en-US" altLang="ko-KR" dirty="0"/>
              <a:t>5</a:t>
            </a:r>
            <a:r>
              <a:rPr lang="ko-KR" altLang="en-US" dirty="0"/>
              <a:t>년이 넘었는지 확인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B827F-D8CA-9606-FAA1-71F15F643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232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89F852-E176-2B3E-CA58-791FCE31B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31" y="3097279"/>
            <a:ext cx="3063667" cy="4664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B3505C-5B9E-9C4A-DCA5-DDC9EBED3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703" y="696644"/>
            <a:ext cx="5971865" cy="554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9452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DFB16-D6A5-315D-9863-FD85BB63D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8C5CBC0-A4BA-DAD4-AB47-9A676288A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5B75133-0650-3616-9061-FFA59B3EC2E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en-US" altLang="ko-KR" dirty="0"/>
              <a:t>CASE - </a:t>
            </a:r>
            <a:r>
              <a:rPr lang="ko-KR" altLang="en-US" dirty="0"/>
              <a:t>다중 분기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E2A1A9-6A66-0D16-BACD-AACA3A2B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233</a:t>
            </a:fld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22787E-B61D-8B41-846A-0110247B2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57" y="980728"/>
            <a:ext cx="5241577" cy="49759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FF83F2-CEAE-DE27-C7EE-3240C3C8A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448" y="948654"/>
            <a:ext cx="5249388" cy="52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9150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1F7CA-A14A-3A3E-24A9-782A8FF8E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C9C85BC7-07CE-A3C2-83A0-7DF1D937E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1A5CA76-30A9-9460-7BF7-B8713EBC49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5742101" cy="1847232"/>
          </a:xfrm>
        </p:spPr>
        <p:txBody>
          <a:bodyPr/>
          <a:lstStyle/>
          <a:p>
            <a:r>
              <a:rPr lang="en-US" altLang="ko-KR" dirty="0"/>
              <a:t>CASE - </a:t>
            </a:r>
            <a:r>
              <a:rPr lang="ko-KR" altLang="en-US" dirty="0"/>
              <a:t>다중 분기</a:t>
            </a:r>
            <a:endParaRPr lang="en-US" altLang="ko-KR" dirty="0"/>
          </a:p>
          <a:p>
            <a:pPr lvl="2"/>
            <a:r>
              <a:rPr lang="en-US" altLang="ko-KR" dirty="0"/>
              <a:t>CASE </a:t>
            </a:r>
            <a:r>
              <a:rPr lang="ko-KR" altLang="en-US" dirty="0"/>
              <a:t>문은 조건이 맞는 </a:t>
            </a:r>
            <a:r>
              <a:rPr lang="en-US" altLang="ko-KR" dirty="0"/>
              <a:t>WHEN</a:t>
            </a:r>
            <a:r>
              <a:rPr lang="ko-KR" altLang="en-US" dirty="0"/>
              <a:t>이 여러 개더라도 먼저 만족 되는 </a:t>
            </a:r>
            <a:r>
              <a:rPr lang="en-US" altLang="ko-KR" dirty="0"/>
              <a:t>WHEN</a:t>
            </a:r>
            <a:r>
              <a:rPr lang="ko-KR" altLang="en-US" dirty="0"/>
              <a:t>문이 처리 됨</a:t>
            </a:r>
            <a:r>
              <a:rPr lang="en-US" altLang="ko-KR" dirty="0"/>
              <a:t>?(</a:t>
            </a:r>
            <a:r>
              <a:rPr lang="ko-KR" altLang="en-US" dirty="0"/>
              <a:t>교재 </a:t>
            </a:r>
            <a:r>
              <a:rPr lang="en-US" altLang="ko-KR" dirty="0"/>
              <a:t>299</a:t>
            </a:r>
            <a:r>
              <a:rPr lang="ko-KR" altLang="en-US" dirty="0"/>
              <a:t>페이지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조건이 만족되는 </a:t>
            </a:r>
            <a:r>
              <a:rPr lang="en-US" altLang="ko-KR" dirty="0"/>
              <a:t>WHEN </a:t>
            </a:r>
            <a:r>
              <a:rPr lang="ko-KR" altLang="en-US" dirty="0"/>
              <a:t>절을 수행 후 </a:t>
            </a:r>
            <a:r>
              <a:rPr lang="en-US" altLang="ko-KR" dirty="0"/>
              <a:t>CASE </a:t>
            </a:r>
            <a:r>
              <a:rPr lang="ko-KR" altLang="en-US" dirty="0"/>
              <a:t>문 탈출</a:t>
            </a:r>
            <a:endParaRPr lang="en-US" altLang="ko-KR" dirty="0"/>
          </a:p>
          <a:p>
            <a:pPr lvl="2"/>
            <a:r>
              <a:rPr lang="en-US" altLang="ko-KR" dirty="0"/>
              <a:t>CASE</a:t>
            </a:r>
            <a:r>
              <a:rPr lang="ko-KR" altLang="en-US" dirty="0"/>
              <a:t>문은 </a:t>
            </a:r>
            <a:r>
              <a:rPr lang="en-US" altLang="ko-KR" dirty="0"/>
              <a:t>SELECT </a:t>
            </a:r>
            <a:r>
              <a:rPr lang="ko-KR" altLang="en-US" dirty="0"/>
              <a:t>문에서 더 많이 사용됨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994A45-B79C-AED2-F3FA-7EB0E6E5F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234</a:t>
            </a:fld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986752-02A7-AC34-5462-16159502A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448" y="948654"/>
            <a:ext cx="5249388" cy="52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1230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5B006-B6BF-A6BC-BEAF-A75FBEC4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E5EC742-59F9-8631-763B-B14817ECA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370910-D2E4-7483-74A6-FFF6D0534BC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5742101" cy="1847232"/>
          </a:xfrm>
        </p:spPr>
        <p:txBody>
          <a:bodyPr/>
          <a:lstStyle/>
          <a:p>
            <a:r>
              <a:rPr lang="ko-KR" altLang="en-US" dirty="0"/>
              <a:t>스스로 해보기 </a:t>
            </a:r>
            <a:r>
              <a:rPr lang="en-US" altLang="ko-KR" dirty="0"/>
              <a:t>- </a:t>
            </a:r>
            <a:r>
              <a:rPr lang="ko-KR" altLang="en-US" dirty="0"/>
              <a:t>실습 </a:t>
            </a:r>
            <a:r>
              <a:rPr lang="en-US" altLang="ko-KR" dirty="0"/>
              <a:t>7 (</a:t>
            </a:r>
            <a:r>
              <a:rPr lang="ko-KR" altLang="en-US" dirty="0"/>
              <a:t>교재 </a:t>
            </a:r>
            <a:r>
              <a:rPr lang="en-US" altLang="ko-KR" dirty="0"/>
              <a:t>300 </a:t>
            </a:r>
            <a:r>
              <a:rPr lang="ko-KR" altLang="en-US" dirty="0"/>
              <a:t>페이지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17C1EDA-DE20-9A7B-EEAC-B85D84BF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3924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4B8C2-B71D-3117-49C2-83BC44DAC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994DCE3-DC25-D3EF-B24C-ABD382998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8424540-C427-1C2C-FE36-87F1B4CEF8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7614309" cy="1847232"/>
          </a:xfrm>
        </p:spPr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과 </a:t>
            </a:r>
            <a:r>
              <a:rPr lang="en-US" altLang="ko-KR" dirty="0"/>
              <a:t>ITERATE/LEAVE</a:t>
            </a:r>
          </a:p>
          <a:p>
            <a:pPr lvl="1"/>
            <a:r>
              <a:rPr lang="en-US" altLang="ko-KR" dirty="0"/>
              <a:t>WHILE </a:t>
            </a:r>
            <a:r>
              <a:rPr lang="ko-KR" altLang="en-US" dirty="0"/>
              <a:t>문은 다른 프로그래밍 언어의 </a:t>
            </a:r>
            <a:r>
              <a:rPr lang="en-US" altLang="ko-KR" dirty="0"/>
              <a:t>while</a:t>
            </a:r>
            <a:r>
              <a:rPr lang="ko-KR" altLang="en-US" dirty="0"/>
              <a:t>과 동일한 개념</a:t>
            </a:r>
            <a:endParaRPr lang="en-US" altLang="ko-KR" dirty="0"/>
          </a:p>
          <a:p>
            <a:pPr lvl="1"/>
            <a:r>
              <a:rPr lang="ko-KR" altLang="en-US" dirty="0"/>
              <a:t>사용 형식 </a:t>
            </a:r>
            <a:r>
              <a:rPr lang="en-US" altLang="ko-KR" dirty="0"/>
              <a:t>/ </a:t>
            </a:r>
            <a:r>
              <a:rPr lang="ko-KR" altLang="en-US" dirty="0"/>
              <a:t>사용 예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8E2BE8-2BBC-653D-13BA-57775454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236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1775E1-6494-D658-3155-40D72FBB5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9" y="1713944"/>
            <a:ext cx="2663752" cy="7342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A92026-8712-A4EB-3453-582246AAE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4" y="1700808"/>
            <a:ext cx="3577708" cy="43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3838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13593-81F6-8EBF-433C-6AC8B849C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6B44DD74-025D-D416-4A84-61422AB6B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56CA9A0-F3F5-982A-C120-AEE48825AF7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7614309" cy="1847232"/>
          </a:xfrm>
        </p:spPr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과 </a:t>
            </a:r>
            <a:r>
              <a:rPr lang="en-US" altLang="ko-KR" dirty="0"/>
              <a:t>ITERATE/LEAVE</a:t>
            </a:r>
          </a:p>
          <a:p>
            <a:pPr lvl="1"/>
            <a:r>
              <a:rPr lang="ko-KR" altLang="en-US" dirty="0"/>
              <a:t>구현 동작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에서부터 </a:t>
            </a:r>
            <a:r>
              <a:rPr lang="en-US" altLang="ko-KR" dirty="0"/>
              <a:t>100</a:t>
            </a:r>
            <a:r>
              <a:rPr lang="ko-KR" altLang="en-US" dirty="0"/>
              <a:t>까지 더하면서 </a:t>
            </a:r>
            <a:r>
              <a:rPr lang="en-US" altLang="ko-KR" dirty="0"/>
              <a:t>7</a:t>
            </a:r>
            <a:r>
              <a:rPr lang="ko-KR" altLang="en-US" dirty="0"/>
              <a:t>의 배수는 합산에서 제외함</a:t>
            </a:r>
            <a:endParaRPr lang="en-US" altLang="ko-KR" dirty="0"/>
          </a:p>
          <a:p>
            <a:pPr lvl="2"/>
            <a:r>
              <a:rPr lang="ko-KR" altLang="en-US" dirty="0"/>
              <a:t>그리고 합산 값이 </a:t>
            </a:r>
            <a:r>
              <a:rPr lang="en-US" altLang="ko-KR" dirty="0"/>
              <a:t>1000</a:t>
            </a:r>
            <a:r>
              <a:rPr lang="ko-KR" altLang="en-US" dirty="0"/>
              <a:t>을 넘으면</a:t>
            </a:r>
            <a:r>
              <a:rPr lang="en-US" altLang="ko-KR" dirty="0"/>
              <a:t>(</a:t>
            </a:r>
            <a:r>
              <a:rPr lang="ko-KR" altLang="en-US" dirty="0"/>
              <a:t>초과</a:t>
            </a:r>
            <a:r>
              <a:rPr lang="en-US" altLang="ko-KR" dirty="0"/>
              <a:t>) </a:t>
            </a:r>
            <a:r>
              <a:rPr lang="ko-KR" altLang="en-US" dirty="0"/>
              <a:t>합산을 멈추고 지금까지 합산한 값을 출력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E240897-3CD0-4F6D-D93C-359982D6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69668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84E54-AC69-CDD6-36EC-25DD37DF7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86E7589-3773-4511-7261-A056FE14F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AAE3302-D55B-927B-1E76-01D7EE581E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4013909" cy="1847232"/>
          </a:xfrm>
        </p:spPr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과 </a:t>
            </a:r>
            <a:r>
              <a:rPr lang="en-US" altLang="ko-KR" dirty="0"/>
              <a:t>ITERATE/LEAVE</a:t>
            </a:r>
          </a:p>
          <a:p>
            <a:pPr lvl="1"/>
            <a:r>
              <a:rPr lang="ko-KR" altLang="en-US" dirty="0"/>
              <a:t>구현 동작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에서부터 </a:t>
            </a:r>
            <a:r>
              <a:rPr lang="en-US" altLang="ko-KR" dirty="0"/>
              <a:t>100</a:t>
            </a:r>
            <a:r>
              <a:rPr lang="ko-KR" altLang="en-US" dirty="0"/>
              <a:t>까지 더하면서 </a:t>
            </a:r>
            <a:r>
              <a:rPr lang="en-US" altLang="ko-KR" dirty="0"/>
              <a:t>7</a:t>
            </a:r>
            <a:r>
              <a:rPr lang="ko-KR" altLang="en-US" dirty="0"/>
              <a:t>의 배수는 합산에서 제외함</a:t>
            </a:r>
            <a:endParaRPr lang="en-US" altLang="ko-KR" dirty="0"/>
          </a:p>
          <a:p>
            <a:pPr lvl="2"/>
            <a:r>
              <a:rPr lang="ko-KR" altLang="en-US" dirty="0"/>
              <a:t>그리고 합산 값이 </a:t>
            </a:r>
            <a:r>
              <a:rPr lang="en-US" altLang="ko-KR" dirty="0"/>
              <a:t>1000</a:t>
            </a:r>
            <a:r>
              <a:rPr lang="ko-KR" altLang="en-US" dirty="0"/>
              <a:t>을 넘으면</a:t>
            </a:r>
            <a:r>
              <a:rPr lang="en-US" altLang="ko-KR" dirty="0"/>
              <a:t>(</a:t>
            </a:r>
            <a:r>
              <a:rPr lang="ko-KR" altLang="en-US" dirty="0"/>
              <a:t>초과</a:t>
            </a:r>
            <a:r>
              <a:rPr lang="en-US" altLang="ko-KR" dirty="0"/>
              <a:t>) </a:t>
            </a:r>
            <a:r>
              <a:rPr lang="ko-KR" altLang="en-US" dirty="0"/>
              <a:t>합산을 멈추고 지금까지 합산한 값을 출력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EA79DE-AB26-A5E6-039F-99CFC8453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238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C71710-ED03-19FF-DC36-8EED89F92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2852936"/>
            <a:ext cx="3353268" cy="1676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4FF81A-47D9-63B1-4851-D69302066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034" y="908720"/>
            <a:ext cx="3025562" cy="54261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35B691-72E7-4B8C-E7CB-043EC91B7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629" y="2782441"/>
            <a:ext cx="1653770" cy="19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4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913B-1E62-84AD-9DE1-9FF25D3CE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A73C81C-F0AC-C2A3-C4AC-CA701A818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7683978-25EC-44A8-38C2-36905F7441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확인</a:t>
            </a:r>
            <a:endParaRPr lang="en-US" altLang="ko-KR" dirty="0"/>
          </a:p>
          <a:p>
            <a:pPr lvl="2"/>
            <a:r>
              <a:rPr lang="en-US" altLang="ko-KR" dirty="0"/>
              <a:t>PREPARE</a:t>
            </a:r>
            <a:r>
              <a:rPr lang="ko-KR" altLang="en-US" dirty="0"/>
              <a:t>는 쿼리문을 실행하지 않고 미리 준비만 </a:t>
            </a:r>
            <a:r>
              <a:rPr lang="ko-KR" altLang="en-US" dirty="0" err="1"/>
              <a:t>해둠</a:t>
            </a:r>
            <a:endParaRPr lang="en-US" altLang="ko-KR" dirty="0"/>
          </a:p>
          <a:p>
            <a:pPr lvl="2"/>
            <a:r>
              <a:rPr lang="en-US" altLang="ko-KR" dirty="0"/>
              <a:t>EXECUTE </a:t>
            </a:r>
            <a:r>
              <a:rPr lang="ko-KR" altLang="en-US" dirty="0"/>
              <a:t>문은 준비된 쿼리문을 실행</a:t>
            </a:r>
            <a:endParaRPr lang="en-US" altLang="ko-KR" dirty="0"/>
          </a:p>
          <a:p>
            <a:pPr lvl="3"/>
            <a:r>
              <a:rPr lang="en-US" altLang="ko-KR" dirty="0"/>
              <a:t>PREPARE</a:t>
            </a:r>
            <a:r>
              <a:rPr lang="ko-KR" altLang="en-US" dirty="0"/>
              <a:t>문으로 준비했던 쿼리문을 실행 후에는 </a:t>
            </a:r>
            <a:r>
              <a:rPr lang="en-US" altLang="ko-KR" dirty="0"/>
              <a:t>(</a:t>
            </a:r>
            <a:r>
              <a:rPr lang="ko-KR" altLang="en-US" dirty="0"/>
              <a:t>준비</a:t>
            </a:r>
            <a:r>
              <a:rPr lang="en-US" altLang="ko-KR" dirty="0"/>
              <a:t>)</a:t>
            </a:r>
            <a:r>
              <a:rPr lang="ko-KR" altLang="en-US" dirty="0"/>
              <a:t> 해제를 해주는 것이 </a:t>
            </a:r>
            <a:r>
              <a:rPr lang="ko-KR" altLang="en-US" dirty="0" err="1"/>
              <a:t>바람직</a:t>
            </a:r>
            <a:endParaRPr lang="en-US" altLang="ko-KR" dirty="0"/>
          </a:p>
          <a:p>
            <a:pPr lvl="3"/>
            <a:r>
              <a:rPr lang="en-US" altLang="ko-KR" dirty="0"/>
              <a:t>DEALLOCATE PREPARE &lt;</a:t>
            </a:r>
            <a:r>
              <a:rPr lang="ko-KR" altLang="en-US" dirty="0" err="1"/>
              <a:t>쿼리문</a:t>
            </a:r>
            <a:r>
              <a:rPr lang="en-US" altLang="ko-KR" dirty="0"/>
              <a:t>&gt;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7B0E43-2F77-CB6E-1D40-3D390E18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239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CBF97A-2DEC-AFAE-6CC2-4101B8709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324" y="1844824"/>
            <a:ext cx="7544853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78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2.2 MySQL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다시</a:t>
            </a:r>
            <a:r>
              <a:rPr lang="en-US" altLang="ko-KR" dirty="0"/>
              <a:t>) Product Configuration</a:t>
            </a:r>
          </a:p>
          <a:p>
            <a:pPr lvl="2"/>
            <a:r>
              <a:rPr lang="en-US" altLang="ko-KR" dirty="0"/>
              <a:t>Next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24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757" y="1768197"/>
            <a:ext cx="4491990" cy="3388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번개 9"/>
          <p:cNvSpPr/>
          <p:nvPr/>
        </p:nvSpPr>
        <p:spPr>
          <a:xfrm>
            <a:off x="7104112" y="4797152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31547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61CC9-3CF6-116E-CDC5-44C1D7DDA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1E8792B-17BF-D45C-E1F6-C90484D37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Ch07. SQL </a:t>
            </a:r>
            <a:r>
              <a:rPr lang="ko-KR" altLang="en-US" dirty="0"/>
              <a:t>고급 </a:t>
            </a:r>
            <a:r>
              <a:rPr lang="en-US" altLang="ko-KR" dirty="0"/>
              <a:t>/ MySQL</a:t>
            </a:r>
            <a:r>
              <a:rPr lang="ko-KR" altLang="en-US" dirty="0"/>
              <a:t>의 데이터 형식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D86E07-3388-2E7F-F9F9-BD3E767D657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동적 </a:t>
            </a:r>
            <a:r>
              <a:rPr lang="en-US" altLang="ko-KR" dirty="0"/>
              <a:t>SQL</a:t>
            </a:r>
          </a:p>
          <a:p>
            <a:pPr lvl="1"/>
            <a:r>
              <a:rPr lang="ko-KR" altLang="en-US" dirty="0"/>
              <a:t>교재에서는 동적 </a:t>
            </a:r>
            <a:r>
              <a:rPr lang="en-US" altLang="ko-KR" dirty="0"/>
              <a:t>SQL </a:t>
            </a:r>
            <a:r>
              <a:rPr lang="ko-KR" altLang="en-US" dirty="0"/>
              <a:t>문을 </a:t>
            </a:r>
            <a:r>
              <a:rPr lang="en-US" altLang="ko-KR" dirty="0"/>
              <a:t>“</a:t>
            </a:r>
            <a:r>
              <a:rPr lang="ko-KR" altLang="en-US" dirty="0"/>
              <a:t>미리</a:t>
            </a:r>
            <a:r>
              <a:rPr lang="en-US" altLang="ko-KR" dirty="0"/>
              <a:t> </a:t>
            </a:r>
            <a:r>
              <a:rPr lang="ko-KR" altLang="en-US" dirty="0"/>
              <a:t>쿼리문을 준비한 후에 실행하는 것을 </a:t>
            </a:r>
            <a:r>
              <a:rPr lang="en-US" altLang="ko-KR" dirty="0"/>
              <a:t>‘</a:t>
            </a:r>
            <a:r>
              <a:rPr lang="ko-KR" altLang="en-US" dirty="0"/>
              <a:t>동적 </a:t>
            </a:r>
            <a:r>
              <a:rPr lang="en-US" altLang="ko-KR" dirty="0"/>
              <a:t>SQL’</a:t>
            </a:r>
            <a:r>
              <a:rPr lang="ko-KR" altLang="en-US" dirty="0"/>
              <a:t>이라고 한다</a:t>
            </a:r>
            <a:r>
              <a:rPr lang="en-US" altLang="ko-KR" dirty="0"/>
              <a:t>＂</a:t>
            </a:r>
            <a:r>
              <a:rPr lang="ko-KR" altLang="en-US" dirty="0"/>
              <a:t>라고 말하나</a:t>
            </a:r>
            <a:r>
              <a:rPr lang="en-US" altLang="ko-KR" dirty="0"/>
              <a:t>….</a:t>
            </a:r>
          </a:p>
          <a:p>
            <a:pPr lvl="2"/>
            <a:r>
              <a:rPr lang="ko-KR" altLang="en-US" dirty="0"/>
              <a:t>강사 생각 </a:t>
            </a:r>
            <a:r>
              <a:rPr lang="en-US" altLang="ko-KR" dirty="0"/>
              <a:t>: </a:t>
            </a:r>
            <a:r>
              <a:rPr lang="ko-KR" altLang="en-US" dirty="0"/>
              <a:t>쿼리문이 상황</a:t>
            </a:r>
            <a:r>
              <a:rPr lang="en-US" altLang="ko-KR" dirty="0"/>
              <a:t>(</a:t>
            </a:r>
            <a:r>
              <a:rPr lang="ko-KR" altLang="en-US" dirty="0"/>
              <a:t>필요</a:t>
            </a:r>
            <a:r>
              <a:rPr lang="en-US" altLang="ko-KR" dirty="0"/>
              <a:t>)</a:t>
            </a:r>
            <a:r>
              <a:rPr lang="ko-KR" altLang="en-US" dirty="0"/>
              <a:t>에 따라 변경 가능한 형태여서 </a:t>
            </a:r>
            <a:r>
              <a:rPr lang="en-US" altLang="ko-KR" dirty="0"/>
              <a:t>‘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으로</a:t>
            </a:r>
            <a:r>
              <a:rPr lang="en-US" altLang="ko-KR" dirty="0"/>
              <a:t>’ </a:t>
            </a:r>
            <a:r>
              <a:rPr lang="ko-KR" altLang="en-US" dirty="0"/>
              <a:t>결과를 생산할 수 있는 것을 </a:t>
            </a:r>
            <a:r>
              <a:rPr lang="en-US" altLang="ko-KR" dirty="0"/>
              <a:t>‘</a:t>
            </a:r>
            <a:r>
              <a:rPr lang="ko-KR" altLang="en-US" dirty="0"/>
              <a:t>동적 </a:t>
            </a:r>
            <a:r>
              <a:rPr lang="en-US" altLang="ko-KR" dirty="0"/>
              <a:t>SQL’</a:t>
            </a:r>
            <a:r>
              <a:rPr lang="ko-KR" altLang="en-US" dirty="0"/>
              <a:t>이라고 말하고 싶습니다</a:t>
            </a:r>
            <a:r>
              <a:rPr lang="en-US" altLang="ko-KR" dirty="0"/>
              <a:t>. 	</a:t>
            </a:r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CA86C07-AD8F-BCB7-7E91-D55EC5B39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240</a:t>
            </a:fld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25B9D26-731E-1177-30CB-2BBFD721E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68" y="2060848"/>
            <a:ext cx="6897063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93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2.2 MySQL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Installation Complete</a:t>
            </a:r>
          </a:p>
          <a:p>
            <a:pPr lvl="2"/>
            <a:r>
              <a:rPr lang="en-US" altLang="ko-KR" dirty="0"/>
              <a:t>“Start MySQL Workbench after Setup”</a:t>
            </a:r>
            <a:r>
              <a:rPr lang="ko-KR" altLang="en-US" dirty="0"/>
              <a:t>의 체크 박스를 </a:t>
            </a:r>
            <a:r>
              <a:rPr lang="ko-KR" altLang="en-US" dirty="0" err="1"/>
              <a:t>언체크</a:t>
            </a:r>
            <a:r>
              <a:rPr lang="ko-KR" altLang="en-US" dirty="0"/>
              <a:t> 함</a:t>
            </a:r>
            <a:endParaRPr lang="en-US" altLang="ko-KR" dirty="0"/>
          </a:p>
          <a:p>
            <a:pPr lvl="3"/>
            <a:r>
              <a:rPr lang="ko-KR" altLang="en-US" dirty="0"/>
              <a:t>설치 과정 완료 후 </a:t>
            </a:r>
            <a:r>
              <a:rPr lang="en-US" altLang="ko-KR" dirty="0"/>
              <a:t>MySQL Workbench</a:t>
            </a:r>
            <a:r>
              <a:rPr lang="ko-KR" altLang="en-US" dirty="0"/>
              <a:t>를 실행 시키지 않음</a:t>
            </a:r>
            <a:endParaRPr lang="en-US" altLang="ko-KR" dirty="0"/>
          </a:p>
          <a:p>
            <a:pPr lvl="2"/>
            <a:r>
              <a:rPr lang="en-US" altLang="ko-KR" dirty="0"/>
              <a:t>Finish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25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1988840"/>
            <a:ext cx="5240655" cy="3953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번개 7"/>
          <p:cNvSpPr/>
          <p:nvPr/>
        </p:nvSpPr>
        <p:spPr>
          <a:xfrm>
            <a:off x="8040216" y="5517232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77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서버에 접속</a:t>
            </a:r>
            <a:endParaRPr lang="en-US" altLang="ko-KR" dirty="0"/>
          </a:p>
          <a:p>
            <a:pPr lvl="1"/>
            <a:r>
              <a:rPr lang="en-US" altLang="ko-KR" dirty="0"/>
              <a:t>MySQL</a:t>
            </a:r>
            <a:r>
              <a:rPr lang="ko-KR" altLang="en-US" dirty="0"/>
              <a:t> </a:t>
            </a:r>
            <a:r>
              <a:rPr lang="en-US" altLang="ko-KR" dirty="0"/>
              <a:t>Workbench 8.0 CE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en-US" altLang="ko-KR" dirty="0">
                <a:hlinkClick r:id="rId3"/>
              </a:rPr>
              <a:t>workbench</a:t>
            </a:r>
            <a:r>
              <a:rPr lang="en-US" altLang="ko-KR" dirty="0"/>
              <a:t> : </a:t>
            </a:r>
            <a:r>
              <a:rPr lang="ko-KR" altLang="en-US" dirty="0"/>
              <a:t>작업대</a:t>
            </a:r>
            <a:endParaRPr lang="en-US" altLang="ko-KR" dirty="0"/>
          </a:p>
          <a:p>
            <a:pPr lvl="2"/>
            <a:r>
              <a:rPr lang="ko-KR" altLang="en-US" dirty="0"/>
              <a:t>시작 버튼 클릭 </a:t>
            </a:r>
            <a:r>
              <a:rPr lang="en-US" altLang="ko-KR" dirty="0">
                <a:sym typeface="Wingdings" panose="05000000000000000000" pitchFamily="2" charset="2"/>
              </a:rPr>
              <a:t> MySQL Workbench 8.0 CE </a:t>
            </a:r>
            <a:r>
              <a:rPr lang="ko-KR" altLang="en-US" dirty="0">
                <a:sym typeface="Wingdings" panose="05000000000000000000" pitchFamily="2" charset="2"/>
              </a:rPr>
              <a:t>실행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Local instance MySQL </a:t>
            </a:r>
            <a:r>
              <a:rPr lang="ko-KR" altLang="en-US" dirty="0">
                <a:sym typeface="Wingdings" panose="05000000000000000000" pitchFamily="2" charset="2"/>
              </a:rPr>
              <a:t>클릭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패스워드 입력 후 </a:t>
            </a:r>
            <a:r>
              <a:rPr lang="en-US" altLang="ko-KR" dirty="0">
                <a:sym typeface="Wingdings" panose="05000000000000000000" pitchFamily="2" charset="2"/>
              </a:rPr>
              <a:t>OK </a:t>
            </a:r>
            <a:r>
              <a:rPr lang="ko-KR" altLang="en-US" dirty="0">
                <a:sym typeface="Wingdings" panose="05000000000000000000" pitchFamily="2" charset="2"/>
              </a:rPr>
              <a:t>클릭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574480" lvl="2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26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54E7C1-EA87-FFCB-6B9D-359C3F83C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344" y="2669728"/>
            <a:ext cx="4820323" cy="1438476"/>
          </a:xfrm>
          <a:prstGeom prst="rect">
            <a:avLst/>
          </a:prstGeom>
        </p:spPr>
      </p:pic>
      <p:sp>
        <p:nvSpPr>
          <p:cNvPr id="9" name="번개 8">
            <a:extLst>
              <a:ext uri="{FF2B5EF4-FFF2-40B4-BE49-F238E27FC236}">
                <a16:creationId xmlns:a16="http://schemas.microsoft.com/office/drawing/2014/main" id="{6B48C06D-EB6A-0D5D-40B1-6585F9E91161}"/>
              </a:ext>
            </a:extLst>
          </p:cNvPr>
          <p:cNvSpPr/>
          <p:nvPr/>
        </p:nvSpPr>
        <p:spPr>
          <a:xfrm>
            <a:off x="3896459" y="3040307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6038AA-B970-7FD9-0CAA-5F28CBB60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92" y="2350741"/>
            <a:ext cx="3943350" cy="2076450"/>
          </a:xfrm>
          <a:prstGeom prst="rect">
            <a:avLst/>
          </a:prstGeom>
        </p:spPr>
      </p:pic>
      <p:sp>
        <p:nvSpPr>
          <p:cNvPr id="12" name="번개 11">
            <a:extLst>
              <a:ext uri="{FF2B5EF4-FFF2-40B4-BE49-F238E27FC236}">
                <a16:creationId xmlns:a16="http://schemas.microsoft.com/office/drawing/2014/main" id="{602824A6-A719-6132-A4EB-31691132D4FB}"/>
              </a:ext>
            </a:extLst>
          </p:cNvPr>
          <p:cNvSpPr/>
          <p:nvPr/>
        </p:nvSpPr>
        <p:spPr>
          <a:xfrm>
            <a:off x="9334985" y="3854942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752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서버에 접속</a:t>
            </a:r>
            <a:endParaRPr lang="en-US" altLang="ko-KR" dirty="0"/>
          </a:p>
          <a:p>
            <a:pPr lvl="1"/>
            <a:r>
              <a:rPr lang="en-US" altLang="ko-KR" dirty="0"/>
              <a:t>MySQL </a:t>
            </a:r>
            <a:r>
              <a:rPr lang="ko-KR" altLang="en-US" dirty="0"/>
              <a:t>서버에 접속하고 나면 아래와 </a:t>
            </a:r>
            <a:r>
              <a:rPr lang="en-US" altLang="ko-KR" dirty="0"/>
              <a:t>(</a:t>
            </a:r>
            <a:r>
              <a:rPr lang="ko-KR" altLang="en-US" dirty="0"/>
              <a:t>유사한</a:t>
            </a:r>
            <a:r>
              <a:rPr lang="en-US" altLang="ko-KR" dirty="0"/>
              <a:t>) </a:t>
            </a:r>
            <a:r>
              <a:rPr lang="ko-KR" altLang="en-US" dirty="0"/>
              <a:t>화면이 나타남</a:t>
            </a:r>
            <a:endParaRPr lang="en-US" altLang="ko-KR" dirty="0"/>
          </a:p>
          <a:p>
            <a:pPr lvl="2"/>
            <a:r>
              <a:rPr lang="en-US" altLang="ko-KR" dirty="0"/>
              <a:t>[Navigator], [SQL], [SQL</a:t>
            </a:r>
            <a:r>
              <a:rPr lang="ko-KR" altLang="en-US" dirty="0"/>
              <a:t> </a:t>
            </a:r>
            <a:r>
              <a:rPr lang="en-US" altLang="ko-KR" dirty="0"/>
              <a:t>Additions]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27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6A787B-63FA-0EAA-562E-FA551D191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835" y="1700808"/>
            <a:ext cx="7887618" cy="42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40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 </a:t>
            </a:r>
            <a:r>
              <a:rPr lang="en-US" altLang="ko-KR" dirty="0"/>
              <a:t>Workbench </a:t>
            </a:r>
            <a:r>
              <a:rPr lang="ko-KR" altLang="en-US" dirty="0"/>
              <a:t>설정 확인</a:t>
            </a:r>
            <a:endParaRPr lang="en-US" altLang="ko-KR" dirty="0"/>
          </a:p>
          <a:p>
            <a:pPr lvl="1"/>
            <a:r>
              <a:rPr lang="en-US" altLang="ko-KR" dirty="0"/>
              <a:t>[SQL</a:t>
            </a:r>
            <a:r>
              <a:rPr lang="ko-KR" altLang="en-US" dirty="0"/>
              <a:t> </a:t>
            </a:r>
            <a:r>
              <a:rPr lang="en-US" altLang="ko-KR" dirty="0"/>
              <a:t>Additions] </a:t>
            </a:r>
            <a:r>
              <a:rPr lang="ko-KR" altLang="en-US" dirty="0"/>
              <a:t>창 제거</a:t>
            </a:r>
            <a:r>
              <a:rPr lang="en-US" altLang="ko-KR" dirty="0"/>
              <a:t> - </a:t>
            </a:r>
            <a:r>
              <a:rPr lang="ko-KR" altLang="en-US" dirty="0"/>
              <a:t>당분간 사용하지 않음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28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6A787B-63FA-0EAA-562E-FA551D191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412776"/>
            <a:ext cx="6079868" cy="33123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3BB17A-D3CE-7F00-0925-4026CE15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906" y="2852998"/>
            <a:ext cx="6079869" cy="3312369"/>
          </a:xfrm>
          <a:prstGeom prst="rect">
            <a:avLst/>
          </a:prstGeom>
        </p:spPr>
      </p:pic>
      <p:sp>
        <p:nvSpPr>
          <p:cNvPr id="9" name="번개 8">
            <a:extLst>
              <a:ext uri="{FF2B5EF4-FFF2-40B4-BE49-F238E27FC236}">
                <a16:creationId xmlns:a16="http://schemas.microsoft.com/office/drawing/2014/main" id="{B941E065-D35D-713A-9C40-55C9104189C4}"/>
              </a:ext>
            </a:extLst>
          </p:cNvPr>
          <p:cNvSpPr/>
          <p:nvPr/>
        </p:nvSpPr>
        <p:spPr>
          <a:xfrm>
            <a:off x="6744072" y="1667405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960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4950013" cy="1847232"/>
          </a:xfrm>
        </p:spPr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 </a:t>
            </a:r>
            <a:r>
              <a:rPr lang="en-US" altLang="ko-KR" dirty="0"/>
              <a:t>Workbench </a:t>
            </a:r>
            <a:r>
              <a:rPr lang="ko-KR" altLang="en-US" dirty="0"/>
              <a:t>설정 확인</a:t>
            </a:r>
            <a:endParaRPr lang="en-US" altLang="ko-KR" dirty="0"/>
          </a:p>
          <a:p>
            <a:pPr lvl="1"/>
            <a:r>
              <a:rPr lang="en-US" altLang="ko-KR" dirty="0"/>
              <a:t>UPDATE and DELETE</a:t>
            </a:r>
          </a:p>
          <a:p>
            <a:pPr lvl="2"/>
            <a:r>
              <a:rPr lang="en-US" altLang="ko-KR" dirty="0"/>
              <a:t>[Edit] &gt;&gt; [Preferences]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2"/>
            <a:r>
              <a:rPr lang="en-US" altLang="ko-KR" dirty="0"/>
              <a:t>[SQL Editor]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3"/>
            <a:r>
              <a:rPr lang="ko-KR" altLang="en-US" dirty="0"/>
              <a:t>아래에 있는 </a:t>
            </a:r>
            <a:r>
              <a:rPr lang="en-US" altLang="ko-KR" dirty="0"/>
              <a:t>[Other] </a:t>
            </a:r>
            <a:r>
              <a:rPr lang="ko-KR" altLang="en-US" dirty="0"/>
              <a:t>그룹에 있는 </a:t>
            </a:r>
            <a:r>
              <a:rPr lang="en-US" altLang="ko-KR" dirty="0"/>
              <a:t>‘Safe Updates (rejects UPDATEs and DELETEs with no restrictions)’ </a:t>
            </a:r>
            <a:r>
              <a:rPr lang="ko-KR" altLang="en-US" dirty="0"/>
              <a:t>체크 박스를 </a:t>
            </a:r>
            <a:r>
              <a:rPr lang="ko-KR" altLang="en-US" dirty="0" err="1"/>
              <a:t>언체크</a:t>
            </a:r>
            <a:r>
              <a:rPr lang="ko-KR" altLang="en-US" dirty="0"/>
              <a:t> 상태로 변경 후 </a:t>
            </a:r>
            <a:r>
              <a:rPr lang="en-US" altLang="ko-KR" dirty="0"/>
              <a:t>OK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29</a:t>
            </a:fld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4BC87A-CE74-CF99-7F24-BDD5D4FF8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1169670"/>
            <a:ext cx="5989320" cy="451866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14BAF7B-A29D-1ACF-26C9-DDCB52CB85A9}"/>
              </a:ext>
            </a:extLst>
          </p:cNvPr>
          <p:cNvSpPr/>
          <p:nvPr/>
        </p:nvSpPr>
        <p:spPr>
          <a:xfrm>
            <a:off x="6888088" y="5013176"/>
            <a:ext cx="26642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번개 10">
            <a:extLst>
              <a:ext uri="{FF2B5EF4-FFF2-40B4-BE49-F238E27FC236}">
                <a16:creationId xmlns:a16="http://schemas.microsoft.com/office/drawing/2014/main" id="{577F5B0F-2107-783A-7CE7-D91AA82634D8}"/>
              </a:ext>
            </a:extLst>
          </p:cNvPr>
          <p:cNvSpPr/>
          <p:nvPr/>
        </p:nvSpPr>
        <p:spPr>
          <a:xfrm>
            <a:off x="9984432" y="5278490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204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ko-KR" altLang="en-US" dirty="0"/>
              <a:t>교육 내용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780094"/>
            <a:ext cx="5598085" cy="1847232"/>
          </a:xfrm>
        </p:spPr>
        <p:txBody>
          <a:bodyPr/>
          <a:lstStyle/>
          <a:p>
            <a:r>
              <a:rPr lang="en-US" altLang="ko-KR" dirty="0"/>
              <a:t>Part 1 MySQL </a:t>
            </a:r>
            <a:r>
              <a:rPr lang="ko-KR" altLang="en-US" dirty="0"/>
              <a:t>설치 및 </a:t>
            </a:r>
            <a:r>
              <a:rPr lang="en-US" altLang="ko-KR" dirty="0"/>
              <a:t>DB </a:t>
            </a:r>
            <a:r>
              <a:rPr lang="ko-KR" altLang="en-US" dirty="0"/>
              <a:t>구축 과정 미리 실습</a:t>
            </a:r>
            <a:endParaRPr lang="en-US" altLang="ko-KR" dirty="0"/>
          </a:p>
          <a:p>
            <a:pPr lvl="1"/>
            <a:r>
              <a:rPr lang="en-US" altLang="ko-KR" dirty="0"/>
              <a:t>Ch1. DBMS </a:t>
            </a:r>
            <a:r>
              <a:rPr lang="ko-KR" altLang="en-US" dirty="0"/>
              <a:t>개요와 </a:t>
            </a:r>
            <a:r>
              <a:rPr lang="en-US" altLang="ko-KR" dirty="0"/>
              <a:t>MySQL </a:t>
            </a:r>
            <a:r>
              <a:rPr lang="ko-KR" altLang="en-US" dirty="0"/>
              <a:t>소개</a:t>
            </a:r>
            <a:endParaRPr lang="en-US" altLang="ko-KR" dirty="0"/>
          </a:p>
          <a:p>
            <a:pPr lvl="1"/>
            <a:r>
              <a:rPr lang="en-US" altLang="ko-KR" dirty="0"/>
              <a:t>Ch2. MySQL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Ch3. MySQL </a:t>
            </a:r>
            <a:r>
              <a:rPr lang="ko-KR" altLang="en-US" dirty="0"/>
              <a:t>전체 운영 실습</a:t>
            </a:r>
            <a:endParaRPr lang="en-US" altLang="ko-KR" dirty="0"/>
          </a:p>
          <a:p>
            <a:r>
              <a:rPr lang="en-US" altLang="ko-KR" dirty="0"/>
              <a:t>Part 2 MySQL </a:t>
            </a:r>
            <a:r>
              <a:rPr lang="ko-KR" altLang="en-US" dirty="0"/>
              <a:t>기본</a:t>
            </a:r>
            <a:endParaRPr lang="en-US" altLang="ko-KR" dirty="0"/>
          </a:p>
          <a:p>
            <a:pPr lvl="1"/>
            <a:r>
              <a:rPr lang="en-US" altLang="ko-KR" dirty="0"/>
              <a:t>Ch4. </a:t>
            </a:r>
            <a:r>
              <a:rPr lang="ko-KR" altLang="en-US" dirty="0"/>
              <a:t>데이터 베이스 모델링</a:t>
            </a:r>
            <a:endParaRPr lang="en-US" altLang="ko-KR" dirty="0"/>
          </a:p>
          <a:p>
            <a:pPr lvl="1"/>
            <a:r>
              <a:rPr lang="en-US" altLang="ko-KR" dirty="0"/>
              <a:t>Ch5. MySQL </a:t>
            </a:r>
            <a:r>
              <a:rPr lang="ko-KR" altLang="en-US" dirty="0"/>
              <a:t>유틸리티 사용법</a:t>
            </a:r>
            <a:endParaRPr lang="en-US" altLang="ko-KR" dirty="0"/>
          </a:p>
          <a:p>
            <a:pPr lvl="1"/>
            <a:r>
              <a:rPr lang="en-US" altLang="ko-KR" dirty="0"/>
              <a:t>Ch6. SQL </a:t>
            </a:r>
            <a:r>
              <a:rPr lang="ko-KR" altLang="en-US" dirty="0"/>
              <a:t>기본</a:t>
            </a:r>
            <a:endParaRPr lang="en-US" altLang="ko-KR" dirty="0"/>
          </a:p>
          <a:p>
            <a:pPr lvl="1"/>
            <a:r>
              <a:rPr lang="en-US" altLang="ko-KR" dirty="0"/>
              <a:t>Ch7. SQL </a:t>
            </a:r>
            <a:r>
              <a:rPr lang="ko-KR" altLang="en-US" dirty="0"/>
              <a:t>고급</a:t>
            </a:r>
            <a:endParaRPr lang="en-US" altLang="ko-KR" dirty="0"/>
          </a:p>
          <a:p>
            <a:r>
              <a:rPr lang="en-US" altLang="ko-KR" dirty="0"/>
              <a:t>Part 3 MySQL </a:t>
            </a:r>
            <a:r>
              <a:rPr lang="ko-KR" altLang="en-US" dirty="0"/>
              <a:t>고급</a:t>
            </a:r>
            <a:endParaRPr lang="en-US" altLang="ko-KR" dirty="0"/>
          </a:p>
          <a:p>
            <a:pPr lvl="1"/>
            <a:r>
              <a:rPr lang="en-US" altLang="ko-KR" dirty="0"/>
              <a:t>Ch8. </a:t>
            </a:r>
            <a:r>
              <a:rPr lang="ko-KR" altLang="en-US" dirty="0"/>
              <a:t>테이블과 뷰</a:t>
            </a:r>
            <a:endParaRPr lang="en-US" altLang="ko-KR" dirty="0"/>
          </a:p>
          <a:p>
            <a:pPr lvl="1"/>
            <a:r>
              <a:rPr lang="en-US" altLang="ko-KR" dirty="0"/>
              <a:t>Ch9. </a:t>
            </a:r>
            <a:r>
              <a:rPr lang="ko-KR" altLang="en-US" dirty="0" err="1"/>
              <a:t>인텍스</a:t>
            </a:r>
            <a:endParaRPr lang="en-US" altLang="ko-KR" dirty="0"/>
          </a:p>
          <a:p>
            <a:pPr lvl="1"/>
            <a:r>
              <a:rPr lang="en-US" altLang="ko-KR" dirty="0"/>
              <a:t>Ch10. </a:t>
            </a:r>
            <a:r>
              <a:rPr lang="ko-KR" altLang="en-US" dirty="0" err="1"/>
              <a:t>스토어드</a:t>
            </a:r>
            <a:r>
              <a:rPr lang="en-US" altLang="ko-KR" dirty="0"/>
              <a:t> </a:t>
            </a:r>
            <a:r>
              <a:rPr lang="ko-KR" altLang="en-US" dirty="0"/>
              <a:t>프로그램</a:t>
            </a:r>
            <a:endParaRPr lang="en-US" altLang="ko-KR" dirty="0"/>
          </a:p>
          <a:p>
            <a:pPr lvl="1"/>
            <a:r>
              <a:rPr lang="en-US" altLang="ko-KR" dirty="0"/>
              <a:t>Ch11. </a:t>
            </a:r>
            <a:r>
              <a:rPr lang="ko-KR" altLang="en-US" dirty="0"/>
              <a:t>전체 텍스트 검색과 파티션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3</a:t>
            </a:fld>
            <a:endParaRPr lang="en-US" dirty="0"/>
          </a:p>
        </p:txBody>
      </p:sp>
      <p:sp>
        <p:nvSpPr>
          <p:cNvPr id="10" name="내용 개체 틀 1"/>
          <p:cNvSpPr txBox="1">
            <a:spLocks/>
          </p:cNvSpPr>
          <p:nvPr/>
        </p:nvSpPr>
        <p:spPr>
          <a:xfrm>
            <a:off x="6240016" y="789680"/>
            <a:ext cx="5659596" cy="1847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831" indent="-342831" algn="l" defTabSz="966861" rtl="0" eaLnBrk="1" latinLnBrk="0" hangingPunct="1">
              <a:lnSpc>
                <a:spcPct val="100000"/>
              </a:lnSpc>
              <a:spcBef>
                <a:spcPts val="1482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64401" indent="-201572" algn="l" defTabSz="966861" rtl="0" eaLnBrk="1" latinLnBrk="0" hangingPunct="1">
              <a:lnSpc>
                <a:spcPct val="100000"/>
              </a:lnSpc>
              <a:spcBef>
                <a:spcPts val="741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45816" indent="-171336" algn="l" defTabSz="966861" rtl="0" eaLnBrk="1" latinLnBrk="0" hangingPunct="1">
              <a:lnSpc>
                <a:spcPct val="100000"/>
              </a:lnSpc>
              <a:spcBef>
                <a:spcPts val="741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4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52307" indent="-209508" algn="l" defTabSz="966861" rtl="0" eaLnBrk="1" latinLnBrk="0" hangingPunct="1">
              <a:lnSpc>
                <a:spcPct val="100000"/>
              </a:lnSpc>
              <a:spcBef>
                <a:spcPts val="741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69116" indent="-201572" algn="l" defTabSz="966861" rtl="0" eaLnBrk="1" latinLnBrk="0" hangingPunct="1">
              <a:lnSpc>
                <a:spcPct val="100000"/>
              </a:lnSpc>
              <a:spcBef>
                <a:spcPts val="741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000" b="0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296000" indent="-180000" algn="l" defTabSz="966861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2317" indent="-241716" algn="l" defTabSz="96686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5751" indent="-241716" algn="l" defTabSz="96686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9183" indent="-241716" algn="l" defTabSz="96686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dirty="0"/>
              <a:t>Part 4 MySQL </a:t>
            </a:r>
            <a:r>
              <a:rPr lang="ko-KR" altLang="en-US" dirty="0"/>
              <a:t>응용 프로그래밍 및 공간 데이터</a:t>
            </a:r>
            <a:endParaRPr lang="en-US" altLang="ko-KR" dirty="0"/>
          </a:p>
          <a:p>
            <a:pPr lvl="1" fontAlgn="auto">
              <a:spcAft>
                <a:spcPts val="0"/>
              </a:spcAft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Ch12. PHP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기본 프로그래밍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1" fontAlgn="auto">
              <a:spcAft>
                <a:spcPts val="0"/>
              </a:spcAft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Ch13. PHP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와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MySQL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기본 연동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1" fontAlgn="auto">
              <a:spcAft>
                <a:spcPts val="0"/>
              </a:spcAft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CH14. MySQL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과 공간 데이터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1" fontAlgn="auto">
              <a:spcAft>
                <a:spcPts val="0"/>
              </a:spcAft>
            </a:pPr>
            <a:r>
              <a:rPr lang="en-US" altLang="ko-KR" dirty="0"/>
              <a:t>Ch15. </a:t>
            </a:r>
            <a:r>
              <a:rPr lang="ko-KR" altLang="en-US" dirty="0" err="1"/>
              <a:t>파이썬과</a:t>
            </a:r>
            <a:r>
              <a:rPr lang="ko-KR" altLang="en-US" dirty="0"/>
              <a:t> </a:t>
            </a:r>
            <a:r>
              <a:rPr lang="en-US" altLang="ko-KR" dirty="0"/>
              <a:t>MySQL </a:t>
            </a:r>
            <a:r>
              <a:rPr lang="ko-KR" altLang="en-US" dirty="0"/>
              <a:t>응용 프로그래밍</a:t>
            </a:r>
            <a:endParaRPr lang="en-US" altLang="ko-KR" dirty="0"/>
          </a:p>
          <a:p>
            <a:pPr fontAlgn="auto">
              <a:spcAft>
                <a:spcPts val="0"/>
              </a:spcAft>
            </a:pPr>
            <a:r>
              <a:rPr lang="en-US" altLang="ko-KR" dirty="0"/>
              <a:t>Appendix A Linux </a:t>
            </a:r>
            <a:r>
              <a:rPr lang="ko-KR" altLang="en-US" dirty="0"/>
              <a:t>환경에서 </a:t>
            </a:r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853892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718765" cy="1847232"/>
          </a:xfrm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의 실행 파일이 있는 경로를 </a:t>
            </a:r>
            <a:r>
              <a:rPr lang="en-US" altLang="ko-KR" dirty="0"/>
              <a:t>Path</a:t>
            </a:r>
            <a:r>
              <a:rPr lang="ko-KR" altLang="en-US" dirty="0"/>
              <a:t>에 추가</a:t>
            </a:r>
            <a:endParaRPr lang="en-US" altLang="ko-KR" dirty="0"/>
          </a:p>
          <a:p>
            <a:pPr lvl="2"/>
            <a:r>
              <a:rPr lang="en-US" altLang="ko-KR" dirty="0"/>
              <a:t>MySQL</a:t>
            </a:r>
            <a:r>
              <a:rPr lang="ko-KR" altLang="en-US" dirty="0"/>
              <a:t>의 실행 파일</a:t>
            </a:r>
            <a:r>
              <a:rPr lang="en-US" altLang="ko-KR" dirty="0"/>
              <a:t>(mysql.exe)</a:t>
            </a:r>
            <a:r>
              <a:rPr lang="ko-KR" altLang="en-US" dirty="0"/>
              <a:t>가 </a:t>
            </a:r>
            <a:r>
              <a:rPr lang="en-US" altLang="ko-KR" dirty="0"/>
              <a:t>“C:\Program Files\MySQL\MySQL Server 8.0\bin”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있는지 탐색기로 확인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시작 버튼</a:t>
            </a:r>
            <a:r>
              <a:rPr lang="en-US" altLang="ko-KR" dirty="0"/>
              <a:t> </a:t>
            </a:r>
            <a:r>
              <a:rPr lang="ko-KR" altLang="en-US" dirty="0"/>
              <a:t>우 클릭 </a:t>
            </a:r>
            <a:r>
              <a:rPr lang="en-US" altLang="ko-KR" dirty="0">
                <a:sym typeface="Wingdings" panose="05000000000000000000" pitchFamily="2" charset="2"/>
              </a:rPr>
              <a:t> Window PowerShell(</a:t>
            </a:r>
            <a:r>
              <a:rPr lang="ko-KR" altLang="en-US" dirty="0">
                <a:sym typeface="Wingdings" panose="05000000000000000000" pitchFamily="2" charset="2"/>
              </a:rPr>
              <a:t>관리자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실행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SETX PATH "C:\Program Files\MySQL\MySQL Server 8.0\bin;%PATH%“ </a:t>
            </a:r>
            <a:r>
              <a:rPr lang="en-US" altLang="ko-KR" i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[Enter]</a:t>
            </a:r>
          </a:p>
          <a:p>
            <a:pPr lvl="3"/>
            <a:endParaRPr lang="en-US" altLang="ko-KR" i="1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3"/>
            <a:endParaRPr lang="en-US" altLang="ko-KR" i="1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3"/>
            <a:endParaRPr lang="en-US" altLang="ko-KR" i="1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3"/>
            <a:endParaRPr lang="en-US" altLang="ko-KR" i="1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3"/>
            <a:endParaRPr lang="en-US" altLang="ko-KR" i="1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3"/>
            <a:endParaRPr lang="en-US" altLang="ko-KR" i="1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3"/>
            <a:endParaRPr lang="en-US" altLang="ko-KR" i="1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시스템 </a:t>
            </a:r>
            <a:r>
              <a:rPr lang="ko-KR" alt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리부팅</a:t>
            </a:r>
            <a:endParaRPr lang="en-US" altLang="ko-KR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30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C56BF4-814F-86B1-4DCF-75E79309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709" y="1530415"/>
            <a:ext cx="9762582" cy="6630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73EE32-E111-6FF3-7AAC-EC64C8C76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5" y="3212976"/>
            <a:ext cx="73342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46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718765" cy="1847232"/>
          </a:xfrm>
        </p:spPr>
        <p:txBody>
          <a:bodyPr/>
          <a:lstStyle/>
          <a:p>
            <a:r>
              <a:rPr lang="ko-KR" altLang="en-US" dirty="0"/>
              <a:t>샘플 데이터베이스 설치</a:t>
            </a:r>
            <a:endParaRPr lang="en-US" altLang="ko-KR" dirty="0"/>
          </a:p>
          <a:p>
            <a:pPr lvl="2"/>
            <a:r>
              <a:rPr lang="ko-KR" altLang="en-US" dirty="0"/>
              <a:t>실습을 진행할 때 대량의 데이터베이스가 필요할 때가 있음</a:t>
            </a:r>
            <a:endParaRPr lang="en-US" altLang="ko-KR" dirty="0"/>
          </a:p>
          <a:p>
            <a:pPr lvl="3"/>
            <a:r>
              <a:rPr lang="ko-KR" altLang="en-US" dirty="0"/>
              <a:t>수십만</a:t>
            </a:r>
            <a:r>
              <a:rPr lang="en-US" altLang="ko-KR" dirty="0"/>
              <a:t>, </a:t>
            </a:r>
            <a:r>
              <a:rPr lang="ko-KR" altLang="en-US" dirty="0"/>
              <a:t>수백만 건의 데이터를 실습을 위해 직접 입력하기 어려움 그래서 </a:t>
            </a:r>
            <a:r>
              <a:rPr lang="en-US" altLang="ko-KR" dirty="0"/>
              <a:t>MySQL</a:t>
            </a:r>
            <a:r>
              <a:rPr lang="ko-KR" altLang="en-US" dirty="0"/>
              <a:t>은 전통적으로 </a:t>
            </a:r>
            <a:r>
              <a:rPr lang="en-US" altLang="ko-KR" dirty="0"/>
              <a:t>‘employee’</a:t>
            </a:r>
            <a:r>
              <a:rPr lang="ko-KR" altLang="en-US" dirty="0"/>
              <a:t>라는 이름의 샘플 데이터베이스 제공</a:t>
            </a:r>
            <a:endParaRPr lang="en-US" altLang="ko-KR" dirty="0"/>
          </a:p>
          <a:p>
            <a:pPr lvl="1"/>
            <a:r>
              <a:rPr lang="en-US" altLang="ko-KR" dirty="0"/>
              <a:t>‘employees’ </a:t>
            </a:r>
            <a:r>
              <a:rPr lang="ko-KR" altLang="en-US" dirty="0"/>
              <a:t>데이터베이스를 다운로드 후 설치</a:t>
            </a:r>
            <a:endParaRPr lang="en-US" altLang="ko-KR" dirty="0"/>
          </a:p>
          <a:p>
            <a:pPr lvl="2"/>
            <a:r>
              <a:rPr lang="ko-KR" altLang="en-US" dirty="0"/>
              <a:t>여기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https://drive.google.com/drive/folders/1KNAvefMzJpAurCj42-kTQmIoOvUTOe4T</a:t>
            </a:r>
            <a:r>
              <a:rPr lang="en-US" altLang="ko-KR" dirty="0"/>
              <a:t>)</a:t>
            </a:r>
            <a:r>
              <a:rPr lang="ko-KR" altLang="en-US" dirty="0"/>
              <a:t> 접속 후 </a:t>
            </a:r>
            <a:r>
              <a:rPr lang="en-US" altLang="ko-KR" dirty="0"/>
              <a:t>employees.zip </a:t>
            </a:r>
            <a:r>
              <a:rPr lang="ko-KR" altLang="en-US" dirty="0"/>
              <a:t>파일 다운로드</a:t>
            </a:r>
            <a:endParaRPr lang="en-US" altLang="ko-KR" dirty="0"/>
          </a:p>
          <a:p>
            <a:pPr lvl="2"/>
            <a:r>
              <a:rPr lang="ko-KR" altLang="en-US" dirty="0"/>
              <a:t>압축을 </a:t>
            </a:r>
            <a:r>
              <a:rPr lang="en-US" altLang="ko-KR" dirty="0"/>
              <a:t>C:\employees\ </a:t>
            </a:r>
            <a:r>
              <a:rPr lang="ko-KR" altLang="en-US" dirty="0"/>
              <a:t>폴더에 풀 것</a:t>
            </a:r>
            <a:endParaRPr lang="en-US" altLang="ko-KR" dirty="0"/>
          </a:p>
          <a:p>
            <a:pPr lvl="1"/>
            <a:r>
              <a:rPr lang="ko-KR" altLang="en-US" dirty="0"/>
              <a:t>샘플 데이터베이스를 </a:t>
            </a:r>
            <a:r>
              <a:rPr lang="en-US" altLang="ko-KR" dirty="0"/>
              <a:t>MySQL</a:t>
            </a:r>
            <a:r>
              <a:rPr lang="ko-KR" altLang="en-US" dirty="0"/>
              <a:t> 서버로 가져오기</a:t>
            </a:r>
            <a:endParaRPr lang="en-US" altLang="ko-KR" dirty="0"/>
          </a:p>
          <a:p>
            <a:pPr lvl="2"/>
            <a:r>
              <a:rPr lang="ko-KR" altLang="en-US" dirty="0"/>
              <a:t>단계</a:t>
            </a:r>
            <a:r>
              <a:rPr lang="en-US" altLang="ko-KR" dirty="0"/>
              <a:t> 1. </a:t>
            </a:r>
            <a:r>
              <a:rPr lang="ko-KR" altLang="en-US" dirty="0"/>
              <a:t>시작 버튼 우 클릭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Window PowerShell(</a:t>
            </a:r>
            <a:r>
              <a:rPr lang="ko-KR" altLang="en-US" dirty="0"/>
              <a:t>관리자</a:t>
            </a:r>
            <a:r>
              <a:rPr lang="en-US" altLang="ko-KR" dirty="0"/>
              <a:t>)</a:t>
            </a:r>
            <a:r>
              <a:rPr lang="ko-KR" altLang="en-US" dirty="0"/>
              <a:t>를 실행</a:t>
            </a:r>
            <a:endParaRPr lang="en-US" altLang="ko-KR" dirty="0"/>
          </a:p>
          <a:p>
            <a:pPr lvl="3"/>
            <a:r>
              <a:rPr lang="en-US" altLang="ko-KR" dirty="0"/>
              <a:t>cd C:\employees\ </a:t>
            </a:r>
            <a:r>
              <a:rPr lang="en-US" altLang="ko-KR" i="1" dirty="0">
                <a:solidFill>
                  <a:schemeClr val="bg1">
                    <a:lumMod val="75000"/>
                  </a:schemeClr>
                </a:solidFill>
              </a:rPr>
              <a:t>[Enter]</a:t>
            </a: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MySQL </a:t>
            </a:r>
            <a:r>
              <a:rPr lang="ko-KR" altLang="en-US" dirty="0"/>
              <a:t>서버에 접속</a:t>
            </a:r>
            <a:endParaRPr lang="en-US" altLang="ko-KR" dirty="0"/>
          </a:p>
          <a:p>
            <a:pPr lvl="3"/>
            <a:r>
              <a:rPr lang="en-US" altLang="ko-KR" dirty="0" err="1"/>
              <a:t>mysql</a:t>
            </a:r>
            <a:r>
              <a:rPr lang="en-US" altLang="ko-KR" dirty="0"/>
              <a:t> –u root –p </a:t>
            </a:r>
            <a:r>
              <a:rPr lang="en-US" altLang="ko-KR" i="1" dirty="0">
                <a:solidFill>
                  <a:schemeClr val="bg1">
                    <a:lumMod val="75000"/>
                  </a:schemeClr>
                </a:solidFill>
              </a:rPr>
              <a:t>[Enter]</a:t>
            </a:r>
          </a:p>
          <a:p>
            <a:pPr lvl="3"/>
            <a:r>
              <a:rPr lang="en-US" altLang="ko-KR" dirty="0"/>
              <a:t>Enter password 1234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i="1" dirty="0">
                <a:solidFill>
                  <a:schemeClr val="bg1">
                    <a:lumMod val="75000"/>
                  </a:schemeClr>
                </a:solidFill>
              </a:rPr>
              <a:t>[Enter]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31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131057-FFF1-4F74-0FC8-EB36D739E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686" y="2935439"/>
            <a:ext cx="5829300" cy="14630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25584F-CDA4-099F-511B-F6AF23F18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686" y="4233077"/>
            <a:ext cx="582930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53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718765" cy="1847232"/>
          </a:xfrm>
        </p:spPr>
        <p:txBody>
          <a:bodyPr/>
          <a:lstStyle/>
          <a:p>
            <a:r>
              <a:rPr lang="ko-KR" altLang="en-US" dirty="0"/>
              <a:t>샘플 데이터베이스 설치</a:t>
            </a:r>
            <a:endParaRPr lang="en-US" altLang="ko-KR" dirty="0"/>
          </a:p>
          <a:p>
            <a:pPr lvl="1"/>
            <a:r>
              <a:rPr lang="ko-KR" altLang="en-US" dirty="0"/>
              <a:t>샘플 데이터베이스를 </a:t>
            </a:r>
            <a:r>
              <a:rPr lang="en-US" altLang="ko-KR" dirty="0"/>
              <a:t>MySQL</a:t>
            </a:r>
            <a:r>
              <a:rPr lang="ko-KR" altLang="en-US" dirty="0"/>
              <a:t> 서버로 가져오기</a:t>
            </a:r>
            <a:endParaRPr lang="en-US" altLang="ko-KR" dirty="0"/>
          </a:p>
          <a:p>
            <a:pPr lvl="2"/>
            <a:r>
              <a:rPr lang="ko-KR" altLang="en-US" dirty="0"/>
              <a:t>단계</a:t>
            </a:r>
            <a:r>
              <a:rPr lang="en-US" altLang="ko-KR" dirty="0"/>
              <a:t> 1. </a:t>
            </a:r>
            <a:r>
              <a:rPr lang="ko-KR" altLang="en-US" dirty="0"/>
              <a:t>시작 버튼 우 클릭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Window PowerShell(</a:t>
            </a:r>
            <a:r>
              <a:rPr lang="ko-KR" altLang="en-US" dirty="0"/>
              <a:t>관리자</a:t>
            </a:r>
            <a:r>
              <a:rPr lang="en-US" altLang="ko-KR" dirty="0"/>
              <a:t>)</a:t>
            </a:r>
            <a:r>
              <a:rPr lang="ko-KR" altLang="en-US" dirty="0"/>
              <a:t>를 실행</a:t>
            </a:r>
            <a:endParaRPr lang="en-US" altLang="ko-KR" dirty="0"/>
          </a:p>
          <a:p>
            <a:pPr lvl="3"/>
            <a:r>
              <a:rPr lang="en-US" altLang="ko-KR" dirty="0"/>
              <a:t>cd C:\employees\ </a:t>
            </a:r>
            <a:r>
              <a:rPr lang="en-US" altLang="ko-KR" i="1" dirty="0">
                <a:solidFill>
                  <a:schemeClr val="bg1">
                    <a:lumMod val="75000"/>
                  </a:schemeClr>
                </a:solidFill>
              </a:rPr>
              <a:t>[Enter]</a:t>
            </a: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MySQL </a:t>
            </a:r>
            <a:r>
              <a:rPr lang="ko-KR" altLang="en-US" dirty="0"/>
              <a:t>서버에 접속</a:t>
            </a:r>
            <a:endParaRPr lang="en-US" altLang="ko-KR" dirty="0"/>
          </a:p>
          <a:p>
            <a:pPr lvl="3"/>
            <a:r>
              <a:rPr lang="en-US" altLang="ko-KR" dirty="0" err="1"/>
              <a:t>mysql</a:t>
            </a:r>
            <a:r>
              <a:rPr lang="en-US" altLang="ko-KR" dirty="0"/>
              <a:t> –u root –p </a:t>
            </a:r>
            <a:r>
              <a:rPr lang="en-US" altLang="ko-KR" i="1" dirty="0">
                <a:solidFill>
                  <a:schemeClr val="bg1">
                    <a:lumMod val="75000"/>
                  </a:schemeClr>
                </a:solidFill>
              </a:rPr>
              <a:t>[Enter]</a:t>
            </a:r>
          </a:p>
          <a:p>
            <a:pPr lvl="3"/>
            <a:r>
              <a:rPr lang="en-US" altLang="ko-KR" dirty="0"/>
              <a:t>Enter password 1234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i="1" dirty="0">
                <a:solidFill>
                  <a:schemeClr val="bg1">
                    <a:lumMod val="75000"/>
                  </a:schemeClr>
                </a:solidFill>
              </a:rPr>
              <a:t>[Enter]</a:t>
            </a: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 </a:t>
            </a:r>
            <a:r>
              <a:rPr lang="ko-KR" altLang="en-US" dirty="0"/>
              <a:t>샘플 데이터 설치</a:t>
            </a:r>
            <a:endParaRPr lang="en-US" altLang="ko-KR" dirty="0"/>
          </a:p>
          <a:p>
            <a:pPr lvl="3"/>
            <a:r>
              <a:rPr lang="en-US" altLang="ko-KR" dirty="0"/>
              <a:t>source </a:t>
            </a:r>
            <a:r>
              <a:rPr lang="en-US" altLang="ko-KR" dirty="0" err="1"/>
              <a:t>employees.sql</a:t>
            </a:r>
            <a:r>
              <a:rPr lang="en-US" altLang="ko-KR" dirty="0"/>
              <a:t>; </a:t>
            </a:r>
            <a:r>
              <a:rPr lang="en-US" altLang="ko-KR" i="1" dirty="0">
                <a:solidFill>
                  <a:schemeClr val="bg1">
                    <a:lumMod val="75000"/>
                  </a:schemeClr>
                </a:solidFill>
              </a:rPr>
              <a:t>[Enter]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32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131057-FFF1-4F74-0FC8-EB36D739E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019" y="836712"/>
            <a:ext cx="5829300" cy="14630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25584F-CDA4-099F-511B-F6AF23F18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019" y="2134350"/>
            <a:ext cx="5829300" cy="1463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BC82DF-0E98-7855-937B-AF60A1212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331" y="3800449"/>
            <a:ext cx="72866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60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718765" cy="1847232"/>
          </a:xfrm>
        </p:spPr>
        <p:txBody>
          <a:bodyPr/>
          <a:lstStyle/>
          <a:p>
            <a:r>
              <a:rPr lang="ko-KR" altLang="en-US" dirty="0"/>
              <a:t>샘플 데이터베이스 설치</a:t>
            </a:r>
            <a:endParaRPr lang="en-US" altLang="ko-KR" dirty="0"/>
          </a:p>
          <a:p>
            <a:pPr lvl="1"/>
            <a:r>
              <a:rPr lang="ko-KR" altLang="en-US" dirty="0"/>
              <a:t>샘플 데이터베이스를 </a:t>
            </a:r>
            <a:r>
              <a:rPr lang="en-US" altLang="ko-KR" dirty="0"/>
              <a:t>MySQL</a:t>
            </a:r>
            <a:r>
              <a:rPr lang="ko-KR" altLang="en-US" dirty="0"/>
              <a:t> 서버로 가져오기</a:t>
            </a:r>
            <a:endParaRPr lang="en-US" altLang="ko-KR" dirty="0"/>
          </a:p>
          <a:p>
            <a:pPr lvl="2"/>
            <a:r>
              <a:rPr lang="ko-KR" altLang="en-US" dirty="0"/>
              <a:t>단계</a:t>
            </a:r>
            <a:r>
              <a:rPr lang="en-US" altLang="ko-KR" dirty="0"/>
              <a:t> 1. </a:t>
            </a:r>
            <a:r>
              <a:rPr lang="ko-KR" altLang="en-US" dirty="0"/>
              <a:t>시작 버튼 우 클릭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Window PowerShell(</a:t>
            </a:r>
            <a:r>
              <a:rPr lang="ko-KR" altLang="en-US" dirty="0"/>
              <a:t>관리자</a:t>
            </a:r>
            <a:r>
              <a:rPr lang="en-US" altLang="ko-KR" dirty="0"/>
              <a:t>)</a:t>
            </a:r>
            <a:r>
              <a:rPr lang="ko-KR" altLang="en-US" dirty="0"/>
              <a:t>를 실행</a:t>
            </a:r>
            <a:endParaRPr lang="en-US" altLang="ko-KR" dirty="0"/>
          </a:p>
          <a:p>
            <a:pPr lvl="3"/>
            <a:r>
              <a:rPr lang="en-US" altLang="ko-KR" dirty="0"/>
              <a:t>cd C:\employees\ </a:t>
            </a:r>
            <a:r>
              <a:rPr lang="en-US" altLang="ko-KR" i="1" dirty="0">
                <a:solidFill>
                  <a:schemeClr val="bg1">
                    <a:lumMod val="75000"/>
                  </a:schemeClr>
                </a:solidFill>
              </a:rPr>
              <a:t>[Enter]</a:t>
            </a: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MySQL </a:t>
            </a:r>
            <a:r>
              <a:rPr lang="ko-KR" altLang="en-US" dirty="0"/>
              <a:t>서버에 접속</a:t>
            </a:r>
            <a:endParaRPr lang="en-US" altLang="ko-KR" dirty="0"/>
          </a:p>
          <a:p>
            <a:pPr lvl="3"/>
            <a:r>
              <a:rPr lang="en-US" altLang="ko-KR" dirty="0" err="1"/>
              <a:t>mysql</a:t>
            </a:r>
            <a:r>
              <a:rPr lang="en-US" altLang="ko-KR" dirty="0"/>
              <a:t> –u root –p </a:t>
            </a:r>
            <a:r>
              <a:rPr lang="en-US" altLang="ko-KR" i="1" dirty="0">
                <a:solidFill>
                  <a:schemeClr val="bg1">
                    <a:lumMod val="75000"/>
                  </a:schemeClr>
                </a:solidFill>
              </a:rPr>
              <a:t>[Enter]</a:t>
            </a:r>
          </a:p>
          <a:p>
            <a:pPr lvl="3"/>
            <a:r>
              <a:rPr lang="en-US" altLang="ko-KR" dirty="0"/>
              <a:t>Enter password 1234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i="1" dirty="0">
                <a:solidFill>
                  <a:schemeClr val="bg1">
                    <a:lumMod val="75000"/>
                  </a:schemeClr>
                </a:solidFill>
              </a:rPr>
              <a:t>[Enter]</a:t>
            </a: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 </a:t>
            </a:r>
            <a:r>
              <a:rPr lang="ko-KR" altLang="en-US" dirty="0"/>
              <a:t>샘플 데이터 설치</a:t>
            </a:r>
            <a:endParaRPr lang="en-US" altLang="ko-KR" dirty="0"/>
          </a:p>
          <a:p>
            <a:pPr lvl="3"/>
            <a:r>
              <a:rPr lang="en-US" altLang="ko-KR" dirty="0"/>
              <a:t>source </a:t>
            </a:r>
            <a:r>
              <a:rPr lang="en-US" altLang="ko-KR" dirty="0" err="1"/>
              <a:t>employees.sql</a:t>
            </a:r>
            <a:r>
              <a:rPr lang="en-US" altLang="ko-KR" dirty="0"/>
              <a:t>; </a:t>
            </a:r>
            <a:r>
              <a:rPr lang="en-US" altLang="ko-KR" i="1" dirty="0">
                <a:solidFill>
                  <a:schemeClr val="bg1">
                    <a:lumMod val="75000"/>
                  </a:schemeClr>
                </a:solidFill>
              </a:rPr>
              <a:t>[Enter]</a:t>
            </a: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5. employees </a:t>
            </a:r>
            <a:r>
              <a:rPr lang="ko-KR" altLang="en-US" dirty="0"/>
              <a:t>데이터베이스 설치 확인</a:t>
            </a:r>
            <a:endParaRPr lang="en-US" altLang="ko-KR" dirty="0"/>
          </a:p>
          <a:p>
            <a:pPr lvl="3"/>
            <a:r>
              <a:rPr lang="en-US" altLang="ko-KR" dirty="0"/>
              <a:t>show databases;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MySQL </a:t>
            </a:r>
            <a:r>
              <a:rPr lang="ko-KR" altLang="en-US" dirty="0"/>
              <a:t>서버와의 연결 종료</a:t>
            </a:r>
            <a:endParaRPr lang="en-US" altLang="ko-KR" dirty="0"/>
          </a:p>
          <a:p>
            <a:pPr lvl="3"/>
            <a:r>
              <a:rPr lang="en-US" altLang="ko-KR" dirty="0"/>
              <a:t>exit</a:t>
            </a:r>
          </a:p>
          <a:p>
            <a:pPr lvl="2"/>
            <a:r>
              <a:rPr lang="ko-KR" altLang="en-US" dirty="0" err="1"/>
              <a:t>파워셀</a:t>
            </a:r>
            <a:r>
              <a:rPr lang="ko-KR" altLang="en-US" dirty="0"/>
              <a:t> 창도 닫습니다</a:t>
            </a:r>
            <a:r>
              <a:rPr lang="en-US" altLang="ko-KR" dirty="0"/>
              <a:t>.</a:t>
            </a:r>
          </a:p>
          <a:p>
            <a:pPr marL="362829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33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6EF53B-C890-77F8-8782-017665A67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1370115"/>
            <a:ext cx="3562350" cy="30670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54120B-28D2-9F06-CEF2-28AE210892EE}"/>
              </a:ext>
            </a:extLst>
          </p:cNvPr>
          <p:cNvSpPr/>
          <p:nvPr/>
        </p:nvSpPr>
        <p:spPr>
          <a:xfrm>
            <a:off x="6573552" y="2416584"/>
            <a:ext cx="792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713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718765" cy="1847232"/>
          </a:xfrm>
        </p:spPr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에 </a:t>
            </a:r>
            <a:r>
              <a:rPr lang="en-US" altLang="ko-KR" dirty="0"/>
              <a:t>MySQL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나중에 상황 봐서 진행하겠습니다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91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718765" cy="1847232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실무에서 발생하는 상황과 비슷한 상황을 설정</a:t>
            </a:r>
            <a:r>
              <a:rPr lang="en-US" altLang="ko-KR" dirty="0"/>
              <a:t>. </a:t>
            </a:r>
            <a:r>
              <a:rPr lang="ko-KR" altLang="en-US" dirty="0"/>
              <a:t>그러나 다소 과정과 생략이 있음</a:t>
            </a:r>
            <a:endParaRPr lang="en-US" altLang="ko-KR" dirty="0"/>
          </a:p>
          <a:p>
            <a:pPr lvl="2"/>
            <a:r>
              <a:rPr lang="en-US" altLang="ko-KR" dirty="0"/>
              <a:t>MySQL</a:t>
            </a:r>
            <a:r>
              <a:rPr lang="ko-KR" altLang="en-US" dirty="0"/>
              <a:t> 데이터베이스 그리고 서버를 다루를 전체 시나리오를 살펴봄으로써 나무가 아니라 </a:t>
            </a:r>
            <a:r>
              <a:rPr lang="en-US" altLang="ko-KR" dirty="0"/>
              <a:t>‘</a:t>
            </a:r>
            <a:r>
              <a:rPr lang="ko-KR" altLang="en-US" dirty="0"/>
              <a:t>숲</a:t>
            </a:r>
            <a:r>
              <a:rPr lang="en-US" altLang="ko-KR" dirty="0"/>
              <a:t>’</a:t>
            </a:r>
            <a:r>
              <a:rPr lang="ko-KR" altLang="en-US" dirty="0"/>
              <a:t>을 보게 하려는 의도</a:t>
            </a:r>
            <a:endParaRPr lang="en-US" altLang="ko-KR" dirty="0"/>
          </a:p>
          <a:p>
            <a:pPr lvl="2"/>
            <a:r>
              <a:rPr lang="ko-KR" altLang="en-US" dirty="0"/>
              <a:t>이어지는 </a:t>
            </a:r>
            <a:r>
              <a:rPr lang="en-US" altLang="ko-KR" dirty="0"/>
              <a:t>‘</a:t>
            </a:r>
            <a:r>
              <a:rPr lang="ko-KR" altLang="en-US" dirty="0"/>
              <a:t>장</a:t>
            </a:r>
            <a:r>
              <a:rPr lang="en-US" altLang="ko-KR" dirty="0"/>
              <a:t>(chapter)’</a:t>
            </a:r>
            <a:r>
              <a:rPr lang="ko-KR" altLang="en-US" dirty="0"/>
              <a:t>에서 세부적으로 다룸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171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</a:t>
            </a:r>
            <a:r>
              <a:rPr lang="ko-KR" altLang="en-US" dirty="0"/>
              <a:t>요구 사항 분석과 시스템 설계 그리고 모델링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718765" cy="1847232"/>
          </a:xfrm>
        </p:spPr>
        <p:txBody>
          <a:bodyPr/>
          <a:lstStyle/>
          <a:p>
            <a:r>
              <a:rPr lang="ko-KR" altLang="en-US" dirty="0"/>
              <a:t>정보 시스템 구축 절차 요약</a:t>
            </a:r>
            <a:endParaRPr lang="en-US" altLang="ko-KR" dirty="0"/>
          </a:p>
          <a:p>
            <a:pPr lvl="1"/>
            <a:r>
              <a:rPr lang="ko-KR" altLang="en-US" dirty="0"/>
              <a:t>시스템 구축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구현</a:t>
            </a:r>
            <a:r>
              <a:rPr lang="en-US" altLang="ko-KR" dirty="0"/>
              <a:t>, </a:t>
            </a:r>
            <a:r>
              <a:rPr lang="ko-KR" altLang="en-US" dirty="0"/>
              <a:t>시험</a:t>
            </a:r>
            <a:r>
              <a:rPr lang="en-US" altLang="ko-KR" dirty="0"/>
              <a:t>, </a:t>
            </a:r>
            <a:r>
              <a:rPr lang="ko-KR" altLang="en-US" dirty="0"/>
              <a:t>유지 보수의 </a:t>
            </a:r>
            <a:r>
              <a:rPr lang="en-US" altLang="ko-KR" dirty="0"/>
              <a:t>5 </a:t>
            </a:r>
            <a:r>
              <a:rPr lang="ko-KR" altLang="en-US" dirty="0"/>
              <a:t>가지 단계를 거침</a:t>
            </a:r>
            <a:endParaRPr lang="en-US" altLang="ko-KR" dirty="0"/>
          </a:p>
          <a:p>
            <a:pPr lvl="1"/>
            <a:r>
              <a:rPr lang="ko-KR" altLang="en-US" dirty="0"/>
              <a:t>분석</a:t>
            </a:r>
            <a:endParaRPr lang="en-US" altLang="ko-KR" dirty="0"/>
          </a:p>
          <a:p>
            <a:pPr lvl="2"/>
            <a:r>
              <a:rPr lang="ko-KR" altLang="en-US" dirty="0"/>
              <a:t>시스템 분석 또는 요구 사항 분석이라고 부름</a:t>
            </a:r>
            <a:endParaRPr lang="en-US" altLang="ko-KR" dirty="0"/>
          </a:p>
          <a:p>
            <a:pPr lvl="2"/>
            <a:r>
              <a:rPr lang="ko-KR" altLang="en-US" dirty="0"/>
              <a:t>우리가 무엇</a:t>
            </a:r>
            <a:r>
              <a:rPr lang="en-US" altLang="ko-KR" dirty="0"/>
              <a:t>(what)</a:t>
            </a:r>
            <a:r>
              <a:rPr lang="ko-KR" altLang="en-US" dirty="0"/>
              <a:t>을 할 것이진 결정</a:t>
            </a:r>
            <a:endParaRPr lang="en-US" altLang="ko-KR" dirty="0"/>
          </a:p>
          <a:p>
            <a:pPr lvl="3"/>
            <a:r>
              <a:rPr lang="ko-KR" altLang="en-US" dirty="0"/>
              <a:t>사용자 인터뷰</a:t>
            </a:r>
            <a:r>
              <a:rPr lang="en-US" altLang="ko-KR" dirty="0"/>
              <a:t>, </a:t>
            </a:r>
            <a:r>
              <a:rPr lang="ko-KR" altLang="en-US" dirty="0"/>
              <a:t>업무 조사 등을 통해 무엇을 할 것이지 결정</a:t>
            </a:r>
            <a:endParaRPr lang="en-US" altLang="ko-KR" dirty="0"/>
          </a:p>
          <a:p>
            <a:pPr lvl="1"/>
            <a:r>
              <a:rPr lang="ko-KR" altLang="en-US" dirty="0"/>
              <a:t>설계</a:t>
            </a:r>
            <a:endParaRPr lang="en-US" altLang="ko-KR" dirty="0"/>
          </a:p>
          <a:p>
            <a:pPr lvl="2"/>
            <a:r>
              <a:rPr lang="ko-KR" altLang="en-US" dirty="0"/>
              <a:t>시스템 설계 또는 프로그램 설계라고 부름</a:t>
            </a:r>
            <a:endParaRPr lang="en-US" altLang="ko-KR" dirty="0"/>
          </a:p>
          <a:p>
            <a:pPr lvl="2"/>
            <a:r>
              <a:rPr lang="ko-KR" altLang="en-US" dirty="0"/>
              <a:t>구축하고자 하는 시스템을 어떻게</a:t>
            </a:r>
            <a:r>
              <a:rPr lang="en-US" altLang="ko-KR" dirty="0"/>
              <a:t>(How)</a:t>
            </a:r>
            <a:r>
              <a:rPr lang="ko-KR" altLang="en-US" dirty="0"/>
              <a:t>할 것인지 결정</a:t>
            </a:r>
            <a:endParaRPr lang="en-US" altLang="ko-KR" dirty="0"/>
          </a:p>
          <a:p>
            <a:pPr lvl="3"/>
            <a:r>
              <a:rPr lang="ko-KR" altLang="en-US" dirty="0"/>
              <a:t>분석과 설계 과정이 전체 공정의 </a:t>
            </a:r>
            <a:r>
              <a:rPr lang="en-US" altLang="ko-KR" dirty="0"/>
              <a:t>50% </a:t>
            </a:r>
            <a:r>
              <a:rPr lang="ko-KR" altLang="en-US" dirty="0"/>
              <a:t>이상을 차지하게 됨</a:t>
            </a:r>
            <a:endParaRPr lang="en-US" altLang="ko-KR" dirty="0"/>
          </a:p>
          <a:p>
            <a:pPr lvl="1"/>
            <a:r>
              <a:rPr lang="ko-KR" altLang="en-US" dirty="0"/>
              <a:t>구현</a:t>
            </a:r>
            <a:endParaRPr lang="en-US" altLang="ko-KR" dirty="0"/>
          </a:p>
          <a:p>
            <a:pPr lvl="2"/>
            <a:r>
              <a:rPr lang="ko-KR" altLang="en-US" dirty="0"/>
              <a:t>시스템 설계가 끝나면 그 결과 문서를 프로그래머에게 전달되고 프로그래머는 설계서에 따라 프로그램을 작성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386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</a:t>
            </a:r>
            <a:r>
              <a:rPr lang="ko-KR" altLang="en-US" dirty="0"/>
              <a:t>요구 사항 분석과 시스템 설계 그리고 모델링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718765" cy="1847232"/>
          </a:xfrm>
        </p:spPr>
        <p:txBody>
          <a:bodyPr/>
          <a:lstStyle/>
          <a:p>
            <a:r>
              <a:rPr lang="ko-KR" altLang="en-US" dirty="0"/>
              <a:t>데이터베이스의 모델링과 필수 용어</a:t>
            </a:r>
            <a:endParaRPr lang="en-US" altLang="ko-KR" dirty="0"/>
          </a:p>
          <a:p>
            <a:pPr lvl="1"/>
            <a:r>
              <a:rPr lang="ko-KR" altLang="en-US" dirty="0"/>
              <a:t>데이터베이스 모델링</a:t>
            </a:r>
            <a:endParaRPr lang="en-US" altLang="ko-KR" dirty="0"/>
          </a:p>
          <a:p>
            <a:pPr lvl="2"/>
            <a:r>
              <a:rPr lang="ko-KR" altLang="en-US" dirty="0"/>
              <a:t>분석과 설계 과정 중에서 가장 중요한 과정 중의 하나가 </a:t>
            </a:r>
            <a:r>
              <a:rPr lang="en-US" altLang="ko-KR" dirty="0"/>
              <a:t>‘</a:t>
            </a:r>
            <a:r>
              <a:rPr lang="ko-KR" altLang="en-US" dirty="0"/>
              <a:t>데이터베이스 모델링</a:t>
            </a:r>
            <a:r>
              <a:rPr lang="en-US" altLang="ko-KR" dirty="0"/>
              <a:t>＇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현실 세계에서 사용하는 데이터를 </a:t>
            </a:r>
            <a:r>
              <a:rPr lang="en-US" altLang="ko-KR" dirty="0"/>
              <a:t>MySQL</a:t>
            </a:r>
            <a:r>
              <a:rPr lang="ko-KR" altLang="en-US" dirty="0"/>
              <a:t>에 어떻게 옮겨 놓을지를 결정하는 과정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쇼핑몰 데이터베이스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37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DC8595-467B-2CB7-36D9-14E3DEFF5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360" y="2132856"/>
            <a:ext cx="5597279" cy="375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6108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</a:t>
            </a:r>
            <a:r>
              <a:rPr lang="ko-KR" altLang="en-US" dirty="0"/>
              <a:t>요구 사항 분석과 시스템 설계 그리고 모델링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718765" cy="1847232"/>
          </a:xfrm>
        </p:spPr>
        <p:txBody>
          <a:bodyPr/>
          <a:lstStyle/>
          <a:p>
            <a:r>
              <a:rPr lang="ko-KR" altLang="en-US" dirty="0"/>
              <a:t>데이터베이스의 모델링과 필수 용어</a:t>
            </a:r>
            <a:endParaRPr lang="en-US" altLang="ko-KR" dirty="0"/>
          </a:p>
          <a:p>
            <a:pPr lvl="1"/>
            <a:r>
              <a:rPr lang="ko-KR" altLang="en-US" dirty="0"/>
              <a:t>데이터</a:t>
            </a:r>
            <a:endParaRPr lang="en-US" altLang="ko-KR" dirty="0"/>
          </a:p>
          <a:p>
            <a:pPr lvl="2"/>
            <a:r>
              <a:rPr lang="ko-KR" altLang="en-US" dirty="0"/>
              <a:t>하나 하나의 단편적인 정보</a:t>
            </a:r>
            <a:endParaRPr lang="en-US" altLang="ko-KR" dirty="0"/>
          </a:p>
          <a:p>
            <a:pPr lvl="2"/>
            <a:r>
              <a:rPr lang="ko-KR" altLang="en-US" dirty="0"/>
              <a:t>정보는 있으나 아직 체계화 되지 못한 상태</a:t>
            </a:r>
            <a:endParaRPr lang="en-US" altLang="ko-KR" dirty="0"/>
          </a:p>
          <a:p>
            <a:pPr lvl="1"/>
            <a:r>
              <a:rPr lang="ko-KR" altLang="en-US" dirty="0"/>
              <a:t>테이블</a:t>
            </a:r>
            <a:endParaRPr lang="en-US" altLang="ko-KR" dirty="0"/>
          </a:p>
          <a:p>
            <a:pPr lvl="2"/>
            <a:r>
              <a:rPr lang="ko-KR" altLang="en-US" dirty="0"/>
              <a:t>데이터를 기록 보관하기 위해 표 형태로 표현한 것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ko-KR" altLang="en-US" dirty="0"/>
              <a:t>정보</a:t>
            </a:r>
            <a:r>
              <a:rPr lang="en-US" altLang="ko-KR" dirty="0"/>
              <a:t>) </a:t>
            </a:r>
            <a:r>
              <a:rPr lang="ko-KR" altLang="en-US" dirty="0"/>
              <a:t>테이블</a:t>
            </a:r>
            <a:r>
              <a:rPr lang="en-US" altLang="ko-KR" dirty="0"/>
              <a:t>, </a:t>
            </a:r>
            <a:r>
              <a:rPr lang="ko-KR" altLang="en-US" dirty="0"/>
              <a:t>제품 </a:t>
            </a:r>
            <a:r>
              <a:rPr lang="en-US" altLang="ko-KR" dirty="0"/>
              <a:t>(</a:t>
            </a:r>
            <a:r>
              <a:rPr lang="ko-KR" altLang="en-US" dirty="0"/>
              <a:t>정보</a:t>
            </a:r>
            <a:r>
              <a:rPr lang="en-US" altLang="ko-KR" dirty="0"/>
              <a:t>) </a:t>
            </a:r>
            <a:r>
              <a:rPr lang="ko-KR" altLang="en-US" dirty="0"/>
              <a:t>테이블</a:t>
            </a:r>
            <a:endParaRPr lang="en-US" altLang="ko-KR" dirty="0"/>
          </a:p>
          <a:p>
            <a:pPr lvl="1"/>
            <a:r>
              <a:rPr lang="ko-KR" altLang="en-US" dirty="0"/>
              <a:t>데이터베이스</a:t>
            </a:r>
            <a:r>
              <a:rPr lang="en-US" altLang="ko-KR" dirty="0"/>
              <a:t>(DB)</a:t>
            </a:r>
          </a:p>
          <a:p>
            <a:pPr lvl="2"/>
            <a:r>
              <a:rPr lang="ko-KR" altLang="en-US" dirty="0"/>
              <a:t>테이블이 저장된 저장소</a:t>
            </a:r>
            <a:endParaRPr lang="en-US" altLang="ko-KR" dirty="0"/>
          </a:p>
          <a:p>
            <a:pPr lvl="1"/>
            <a:r>
              <a:rPr lang="en-US" altLang="ko-KR" dirty="0"/>
              <a:t>DBMS(Database Management System)</a:t>
            </a:r>
          </a:p>
          <a:p>
            <a:pPr lvl="2"/>
            <a:r>
              <a:rPr lang="ko-KR" altLang="en-US" dirty="0"/>
              <a:t>데이터베이스를 관리하는 시스템</a:t>
            </a:r>
            <a:r>
              <a:rPr lang="en-US" altLang="ko-KR" dirty="0"/>
              <a:t>(</a:t>
            </a:r>
            <a:r>
              <a:rPr lang="ko-KR" altLang="en-US" dirty="0"/>
              <a:t>또는 프로그램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38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DC8595-467B-2CB7-36D9-14E3DEFF5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337" y="1551157"/>
            <a:ext cx="5597279" cy="375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9341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</a:t>
            </a:r>
            <a:r>
              <a:rPr lang="ko-KR" altLang="en-US" dirty="0"/>
              <a:t>요구 사항 분석과 시스템 설계 그리고 모델링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718765" cy="1847232"/>
          </a:xfrm>
        </p:spPr>
        <p:txBody>
          <a:bodyPr/>
          <a:lstStyle/>
          <a:p>
            <a:r>
              <a:rPr lang="ko-KR" altLang="en-US" dirty="0"/>
              <a:t>데이터베이스의 모델링과 필수 용어</a:t>
            </a:r>
            <a:endParaRPr lang="en-US" altLang="ko-KR" dirty="0"/>
          </a:p>
          <a:p>
            <a:pPr lvl="1"/>
            <a:r>
              <a:rPr lang="ko-KR" altLang="en-US" dirty="0"/>
              <a:t>열</a:t>
            </a:r>
            <a:r>
              <a:rPr lang="en-US" altLang="ko-KR" dirty="0"/>
              <a:t>(=</a:t>
            </a:r>
            <a:r>
              <a:rPr lang="ko-KR" altLang="en-US" dirty="0"/>
              <a:t>컬럼</a:t>
            </a:r>
            <a:r>
              <a:rPr lang="en-US" altLang="ko-KR" dirty="0"/>
              <a:t>=</a:t>
            </a:r>
            <a:r>
              <a:rPr lang="ko-KR" altLang="en-US" dirty="0"/>
              <a:t>필드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속성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ko-KR" altLang="en-US" dirty="0"/>
              <a:t>각 테이블은 열로 구성</a:t>
            </a:r>
            <a:endParaRPr lang="en-US" altLang="ko-KR" dirty="0"/>
          </a:p>
          <a:p>
            <a:pPr lvl="2"/>
            <a:r>
              <a:rPr lang="ko-KR" altLang="en-US" dirty="0"/>
              <a:t>회원 테이블의 경우</a:t>
            </a:r>
            <a:r>
              <a:rPr lang="en-US" altLang="ko-KR" dirty="0"/>
              <a:t>,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회원 이름</a:t>
            </a:r>
            <a:r>
              <a:rPr lang="en-US" altLang="ko-KR" dirty="0"/>
              <a:t>, </a:t>
            </a:r>
            <a:r>
              <a:rPr lang="ko-KR" altLang="en-US" dirty="0"/>
              <a:t>주소 </a:t>
            </a:r>
            <a:r>
              <a:rPr lang="en-US" altLang="ko-KR" dirty="0"/>
              <a:t>3</a:t>
            </a:r>
            <a:r>
              <a:rPr lang="ko-KR" altLang="en-US" dirty="0"/>
              <a:t>개의 열로 구성</a:t>
            </a:r>
            <a:endParaRPr lang="en-US" altLang="ko-KR" dirty="0"/>
          </a:p>
          <a:p>
            <a:pPr lvl="1"/>
            <a:r>
              <a:rPr lang="ko-KR" altLang="en-US" dirty="0"/>
              <a:t>열 이름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속성 이름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ko-KR" altLang="en-US" dirty="0"/>
              <a:t>각 열을 구분하기 위한 이름</a:t>
            </a:r>
            <a:endParaRPr lang="en-US" altLang="ko-KR" dirty="0"/>
          </a:p>
          <a:p>
            <a:pPr lvl="2"/>
            <a:r>
              <a:rPr lang="ko-KR" altLang="en-US" dirty="0"/>
              <a:t>열 이름을 각 테이블 내에서 중복되지 않고 고유해야 함</a:t>
            </a:r>
            <a:endParaRPr lang="en-US" altLang="ko-KR" dirty="0"/>
          </a:p>
          <a:p>
            <a:pPr lvl="1"/>
            <a:r>
              <a:rPr lang="ko-KR" altLang="en-US" dirty="0"/>
              <a:t>데이터 형식</a:t>
            </a:r>
            <a:endParaRPr lang="en-US" altLang="ko-KR" dirty="0"/>
          </a:p>
          <a:p>
            <a:pPr lvl="2"/>
            <a:r>
              <a:rPr lang="ko-KR" altLang="en-US" dirty="0"/>
              <a:t>열의 데이터 형식</a:t>
            </a:r>
            <a:endParaRPr lang="en-US" altLang="ko-KR" dirty="0"/>
          </a:p>
          <a:p>
            <a:pPr lvl="3"/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, …</a:t>
            </a:r>
          </a:p>
          <a:p>
            <a:pPr lvl="2"/>
            <a:r>
              <a:rPr lang="ko-KR" altLang="en-US" dirty="0"/>
              <a:t>테이블을 생성할 때 열 이름과 함께 지정</a:t>
            </a:r>
            <a:endParaRPr lang="en-US" altLang="ko-KR" dirty="0"/>
          </a:p>
          <a:p>
            <a:pPr lvl="1"/>
            <a:r>
              <a:rPr lang="ko-KR" altLang="en-US" dirty="0"/>
              <a:t>행</a:t>
            </a:r>
            <a:r>
              <a:rPr lang="en-US" altLang="ko-KR" dirty="0"/>
              <a:t>(=</a:t>
            </a:r>
            <a:r>
              <a:rPr lang="ko-KR" altLang="en-US" dirty="0"/>
              <a:t>로우</a:t>
            </a:r>
            <a:r>
              <a:rPr lang="en-US" altLang="ko-KR" dirty="0"/>
              <a:t>=</a:t>
            </a:r>
            <a:r>
              <a:rPr lang="ko-KR" altLang="en-US" dirty="0"/>
              <a:t>레코드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샘플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ko-KR" altLang="en-US" dirty="0"/>
              <a:t>실질적인 데이터</a:t>
            </a:r>
            <a:endParaRPr lang="en-US" altLang="ko-KR" dirty="0"/>
          </a:p>
          <a:p>
            <a:pPr lvl="2"/>
            <a:r>
              <a:rPr lang="ko-KR" altLang="en-US" dirty="0"/>
              <a:t>회원 </a:t>
            </a:r>
            <a:r>
              <a:rPr lang="ko-KR" altLang="en-US" dirty="0" err="1"/>
              <a:t>데이블의</a:t>
            </a:r>
            <a:r>
              <a:rPr lang="ko-KR" altLang="en-US" dirty="0"/>
              <a:t> 경우 </a:t>
            </a:r>
            <a:r>
              <a:rPr lang="en-US" altLang="ko-KR" dirty="0"/>
              <a:t>4 </a:t>
            </a:r>
            <a:r>
              <a:rPr lang="ko-KR" altLang="en-US" dirty="0"/>
              <a:t>건의 행 데이터가 있음</a:t>
            </a:r>
            <a:endParaRPr lang="en-US" altLang="ko-KR" dirty="0"/>
          </a:p>
          <a:p>
            <a:pPr lvl="3"/>
            <a:r>
              <a:rPr lang="ko-KR" altLang="en-US" dirty="0"/>
              <a:t>즉 </a:t>
            </a:r>
            <a:r>
              <a:rPr lang="en-US" altLang="ko-KR" dirty="0"/>
              <a:t>4</a:t>
            </a:r>
            <a:r>
              <a:rPr lang="ko-KR" altLang="en-US" dirty="0"/>
              <a:t>명의 회원 정보가 있음</a:t>
            </a:r>
            <a:endParaRPr lang="en-US" altLang="ko-KR" dirty="0"/>
          </a:p>
          <a:p>
            <a:pPr lvl="2"/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39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DC8595-467B-2CB7-36D9-14E3DEFF5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337" y="1551157"/>
            <a:ext cx="5597279" cy="375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7427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Ch01. DBMS</a:t>
            </a:r>
            <a:r>
              <a:rPr lang="ko-KR" altLang="en-US" dirty="0"/>
              <a:t> 개요와 </a:t>
            </a:r>
            <a:r>
              <a:rPr lang="en-US" altLang="ko-KR" dirty="0"/>
              <a:t>MySQL </a:t>
            </a:r>
            <a:r>
              <a:rPr lang="ko-KR" altLang="en-US" dirty="0"/>
              <a:t>소개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DBMS </a:t>
            </a:r>
            <a:r>
              <a:rPr lang="ko-KR" altLang="en-US" dirty="0"/>
              <a:t>개요</a:t>
            </a:r>
            <a:endParaRPr lang="en-US" altLang="ko-KR" dirty="0"/>
          </a:p>
          <a:p>
            <a:pPr lvl="1"/>
            <a:r>
              <a:rPr lang="ko-KR" altLang="en-US" dirty="0"/>
              <a:t>데이터 베이스의 정의와 특징</a:t>
            </a:r>
            <a:endParaRPr lang="en-US" altLang="ko-KR" dirty="0"/>
          </a:p>
          <a:p>
            <a:pPr lvl="2"/>
            <a:r>
              <a:rPr lang="ko-KR" altLang="en-US" dirty="0"/>
              <a:t>데이터 베이스</a:t>
            </a:r>
            <a:endParaRPr lang="en-US" altLang="ko-KR" dirty="0"/>
          </a:p>
          <a:p>
            <a:pPr lvl="3"/>
            <a:r>
              <a:rPr lang="en-US" altLang="ko-KR" dirty="0"/>
              <a:t>‘</a:t>
            </a:r>
            <a:r>
              <a:rPr lang="ko-KR" altLang="en-US" dirty="0"/>
              <a:t>데이터의 집합</a:t>
            </a:r>
            <a:r>
              <a:rPr lang="en-US" altLang="ko-KR" dirty="0"/>
              <a:t>‘ – </a:t>
            </a:r>
            <a:r>
              <a:rPr lang="ko-KR" altLang="en-US" dirty="0"/>
              <a:t>데이터 저장 공간 자체</a:t>
            </a:r>
            <a:endParaRPr lang="en-US" altLang="ko-KR" dirty="0"/>
          </a:p>
          <a:p>
            <a:pPr lvl="4"/>
            <a:r>
              <a:rPr lang="ko-KR" altLang="en-US" dirty="0"/>
              <a:t>여러 명의 사용자나 응용 프로그램이 공유하는 데이터들</a:t>
            </a:r>
            <a:endParaRPr lang="en-US" altLang="ko-KR" dirty="0"/>
          </a:p>
          <a:p>
            <a:pPr lvl="4"/>
            <a:r>
              <a:rPr lang="ko-KR" altLang="en-US" dirty="0"/>
              <a:t>동시에 접근이 가능해야 함</a:t>
            </a:r>
            <a:endParaRPr lang="en-US" altLang="ko-KR" dirty="0"/>
          </a:p>
          <a:p>
            <a:pPr lvl="2"/>
            <a:r>
              <a:rPr lang="en-US" altLang="ko-KR" dirty="0"/>
              <a:t>DBMS(</a:t>
            </a:r>
            <a:r>
              <a:rPr lang="en-US" altLang="ko-KR" dirty="0" err="1"/>
              <a:t>DataBase</a:t>
            </a:r>
            <a:r>
              <a:rPr lang="en-US" altLang="ko-KR" dirty="0"/>
              <a:t> Management System)</a:t>
            </a:r>
          </a:p>
          <a:p>
            <a:pPr lvl="3"/>
            <a:r>
              <a:rPr lang="ko-KR" altLang="en-US" dirty="0" err="1"/>
              <a:t>데이터베이서를</a:t>
            </a:r>
            <a:r>
              <a:rPr lang="ko-KR" altLang="en-US" dirty="0"/>
              <a:t> 관리</a:t>
            </a:r>
            <a:r>
              <a:rPr lang="en-US" altLang="ko-KR" dirty="0"/>
              <a:t>, </a:t>
            </a:r>
            <a:r>
              <a:rPr lang="ko-KR" altLang="en-US" dirty="0"/>
              <a:t>운영하는 시스템</a:t>
            </a:r>
            <a:endParaRPr lang="en-US" altLang="ko-KR" dirty="0"/>
          </a:p>
          <a:p>
            <a:pPr marL="742799" lvl="3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4</a:t>
            </a:fld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098498F-F46B-71AA-3C43-0C211AD1C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2590859"/>
            <a:ext cx="5791091" cy="3214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35887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</a:t>
            </a:r>
            <a:r>
              <a:rPr lang="ko-KR" altLang="en-US" dirty="0"/>
              <a:t>요구 사항 분석과 시스템 설계 그리고 모델링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718765" cy="1847232"/>
          </a:xfrm>
        </p:spPr>
        <p:txBody>
          <a:bodyPr/>
          <a:lstStyle/>
          <a:p>
            <a:r>
              <a:rPr lang="ko-KR" altLang="en-US" dirty="0"/>
              <a:t>데이터베이스의 모델링과 필수 용어</a:t>
            </a:r>
            <a:endParaRPr lang="en-US" altLang="ko-KR" dirty="0"/>
          </a:p>
          <a:p>
            <a:pPr lvl="1"/>
            <a:r>
              <a:rPr lang="ko-KR" altLang="en-US" dirty="0"/>
              <a:t>기본 키</a:t>
            </a:r>
            <a:r>
              <a:rPr lang="en-US" altLang="ko-KR" dirty="0"/>
              <a:t>(Primary Key) </a:t>
            </a:r>
            <a:r>
              <a:rPr lang="ko-KR" altLang="en-US" dirty="0"/>
              <a:t>열</a:t>
            </a:r>
            <a:endParaRPr lang="en-US" altLang="ko-KR" dirty="0"/>
          </a:p>
          <a:p>
            <a:pPr lvl="2"/>
            <a:r>
              <a:rPr lang="ko-KR" altLang="en-US" dirty="0"/>
              <a:t>기본 키는 각 행을 구분하는 유니크한 값을 갖음</a:t>
            </a:r>
            <a:endParaRPr lang="en-US" altLang="ko-KR" dirty="0"/>
          </a:p>
          <a:p>
            <a:pPr lvl="2"/>
            <a:r>
              <a:rPr lang="ko-KR" altLang="en-US" dirty="0"/>
              <a:t>중복되어서도 안되며 비어 있어도 안됨</a:t>
            </a:r>
            <a:endParaRPr lang="en-US" altLang="ko-KR" dirty="0"/>
          </a:p>
          <a:p>
            <a:pPr lvl="2"/>
            <a:r>
              <a:rPr lang="ko-KR" altLang="en-US" dirty="0"/>
              <a:t>각 테이블에는 기본 키 열을 하나만 지정</a:t>
            </a:r>
            <a:endParaRPr lang="en-US" altLang="ko-KR" dirty="0"/>
          </a:p>
          <a:p>
            <a:pPr lvl="1"/>
            <a:r>
              <a:rPr lang="ko-KR" altLang="en-US" dirty="0"/>
              <a:t>외래 키</a:t>
            </a:r>
            <a:r>
              <a:rPr lang="en-US" altLang="ko-KR" dirty="0"/>
              <a:t>(Foreign Key)</a:t>
            </a:r>
            <a:r>
              <a:rPr lang="ko-KR" altLang="en-US" dirty="0"/>
              <a:t> 열</a:t>
            </a:r>
            <a:endParaRPr lang="en-US" altLang="ko-KR" dirty="0"/>
          </a:p>
          <a:p>
            <a:pPr lvl="2"/>
            <a:r>
              <a:rPr lang="ko-KR" altLang="en-US" dirty="0"/>
              <a:t>두 테이블의 관계를 맺어주는 키</a:t>
            </a:r>
            <a:endParaRPr lang="en-US" altLang="ko-KR" dirty="0"/>
          </a:p>
          <a:p>
            <a:pPr lvl="2"/>
            <a:r>
              <a:rPr lang="en-US" altLang="ko-KR" dirty="0"/>
              <a:t>4</a:t>
            </a:r>
            <a:r>
              <a:rPr lang="ko-KR" altLang="en-US" dirty="0"/>
              <a:t>장에서 설명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SQL(Structured Query Language)</a:t>
            </a:r>
          </a:p>
          <a:p>
            <a:pPr lvl="2"/>
            <a:r>
              <a:rPr lang="ko-KR" altLang="en-US" dirty="0"/>
              <a:t>구조화된 질의 언어</a:t>
            </a:r>
            <a:endParaRPr lang="en-US" altLang="ko-KR" dirty="0"/>
          </a:p>
          <a:p>
            <a:pPr lvl="2"/>
            <a:r>
              <a:rPr lang="ko-KR" altLang="en-US" dirty="0"/>
              <a:t>사람과 </a:t>
            </a:r>
            <a:r>
              <a:rPr lang="en-US" altLang="ko-KR" dirty="0"/>
              <a:t>DBMS</a:t>
            </a:r>
            <a:r>
              <a:rPr lang="ko-KR" altLang="en-US" dirty="0"/>
              <a:t>가 소통화기 위한 언어</a:t>
            </a:r>
            <a:endParaRPr lang="en-US" altLang="ko-KR" dirty="0"/>
          </a:p>
          <a:p>
            <a:pPr lvl="2"/>
            <a:r>
              <a:rPr lang="en-US" altLang="ko-KR" dirty="0"/>
              <a:t>6, 7</a:t>
            </a:r>
            <a:r>
              <a:rPr lang="ko-KR" altLang="en-US" dirty="0"/>
              <a:t>장에서 자세히 다룸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40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DC8595-467B-2CB7-36D9-14E3DEFF5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337" y="1551157"/>
            <a:ext cx="5597279" cy="375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6688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MySQL</a:t>
            </a:r>
            <a:r>
              <a:rPr lang="ko-KR" altLang="en-US" dirty="0"/>
              <a:t>을 이용한 데이터베이스 구축 절차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718765" cy="1847232"/>
          </a:xfrm>
        </p:spPr>
        <p:txBody>
          <a:bodyPr/>
          <a:lstStyle/>
          <a:p>
            <a:r>
              <a:rPr lang="ko-KR" altLang="en-US" dirty="0"/>
              <a:t>데이터베이스 구축</a:t>
            </a:r>
            <a:r>
              <a:rPr lang="en-US" altLang="ko-KR" dirty="0"/>
              <a:t>/</a:t>
            </a:r>
            <a:r>
              <a:rPr lang="ko-KR" altLang="en-US" dirty="0"/>
              <a:t>관리 및 활용의 전반적인 절차</a:t>
            </a:r>
            <a:endParaRPr lang="en-US" altLang="ko-KR" dirty="0"/>
          </a:p>
          <a:p>
            <a:pPr lvl="1"/>
            <a:r>
              <a:rPr lang="ko-KR" altLang="en-US" dirty="0"/>
              <a:t>데이터베이스를 구축하는 가장 기본적인 순서는 </a:t>
            </a:r>
            <a:r>
              <a:rPr lang="en-US" altLang="ko-KR" dirty="0"/>
              <a:t>[</a:t>
            </a:r>
            <a:r>
              <a:rPr lang="ko-KR" altLang="en-US" dirty="0"/>
              <a:t>그림</a:t>
            </a:r>
            <a:r>
              <a:rPr lang="en-US" altLang="ko-KR" dirty="0"/>
              <a:t> 3-2]</a:t>
            </a:r>
          </a:p>
          <a:p>
            <a:pPr lvl="1"/>
            <a:r>
              <a:rPr lang="ko-KR" altLang="en-US" dirty="0"/>
              <a:t>지금부터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3-1]</a:t>
            </a:r>
            <a:r>
              <a:rPr lang="ko-KR" altLang="en-US" dirty="0"/>
              <a:t>에 표현된 것을 </a:t>
            </a:r>
            <a:r>
              <a:rPr lang="en-US" altLang="ko-KR" dirty="0"/>
              <a:t>MySQL</a:t>
            </a:r>
            <a:r>
              <a:rPr lang="ko-KR" altLang="en-US" dirty="0"/>
              <a:t>에서 구축하겠음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41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EC79E64-ACCC-ECB2-1779-F27C85F73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27" y="1916832"/>
            <a:ext cx="5440870" cy="2554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65314DA-2100-3B30-872E-152C3621E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649" y="1916832"/>
            <a:ext cx="5597279" cy="375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3002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MySQL</a:t>
            </a:r>
            <a:r>
              <a:rPr lang="ko-KR" altLang="en-US" dirty="0"/>
              <a:t>을 이용한 데이터베이스 구축 절차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718765" cy="1847232"/>
          </a:xfrm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</a:t>
            </a:r>
            <a:r>
              <a:rPr lang="en-US" altLang="ko-KR" dirty="0"/>
              <a:t>Workbench</a:t>
            </a:r>
            <a:r>
              <a:rPr lang="ko-KR" altLang="en-US" dirty="0"/>
              <a:t>의 화면 구성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1. (MySQL) Workbench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2. MySQL </a:t>
            </a:r>
            <a:r>
              <a:rPr lang="ko-KR" altLang="en-US" dirty="0"/>
              <a:t>서버에 접속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42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2C6F36-89C2-C7E8-6D0E-C811F2E53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835" y="1700808"/>
            <a:ext cx="7887618" cy="42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2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MySQL</a:t>
            </a:r>
            <a:r>
              <a:rPr lang="ko-KR" altLang="en-US" dirty="0"/>
              <a:t>을 이용한 데이터베이스 구축 절차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718765" cy="1847232"/>
          </a:xfrm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</a:t>
            </a:r>
            <a:r>
              <a:rPr lang="en-US" altLang="ko-KR" dirty="0"/>
              <a:t>Workbench</a:t>
            </a:r>
            <a:r>
              <a:rPr lang="ko-KR" altLang="en-US" dirty="0"/>
              <a:t>의 화면 구성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chemeClr val="tx2"/>
                </a:solidFill>
              </a:rPr>
              <a:t>쿼리 창</a:t>
            </a:r>
            <a:endParaRPr lang="en-US" altLang="ko-KR" dirty="0">
              <a:solidFill>
                <a:schemeClr val="tx2"/>
              </a:solidFill>
            </a:endParaRPr>
          </a:p>
          <a:p>
            <a:pPr lvl="3"/>
            <a:r>
              <a:rPr lang="ko-KR" altLang="en-US" dirty="0"/>
              <a:t>쿼리</a:t>
            </a:r>
            <a:r>
              <a:rPr lang="en-US" altLang="ko-KR" dirty="0"/>
              <a:t>(SQL)</a:t>
            </a:r>
            <a:r>
              <a:rPr lang="ko-KR" altLang="en-US" dirty="0"/>
              <a:t>을 직접 입력하는 곳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쿼리 실행 버튼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>
                <a:solidFill>
                  <a:schemeClr val="accent6"/>
                </a:solidFill>
              </a:rPr>
              <a:t>데이터베이스 목록 창</a:t>
            </a:r>
            <a:endParaRPr lang="en-US" altLang="ko-KR" dirty="0">
              <a:solidFill>
                <a:schemeClr val="accent6"/>
              </a:solidFill>
            </a:endParaRPr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43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2C6F36-89C2-C7E8-6D0E-C811F2E53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949" y="1280376"/>
            <a:ext cx="7887618" cy="429724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1E08044-1643-1B1A-AD5B-579D4EED60DE}"/>
              </a:ext>
            </a:extLst>
          </p:cNvPr>
          <p:cNvSpPr/>
          <p:nvPr/>
        </p:nvSpPr>
        <p:spPr>
          <a:xfrm>
            <a:off x="3744949" y="2204864"/>
            <a:ext cx="1558963" cy="15841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6E84CC-1C60-FCE5-CC37-8238957F9084}"/>
              </a:ext>
            </a:extLst>
          </p:cNvPr>
          <p:cNvSpPr/>
          <p:nvPr/>
        </p:nvSpPr>
        <p:spPr>
          <a:xfrm>
            <a:off x="5807968" y="2204864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45F1AC-B707-C8D9-2B17-E2DD35C8C4A1}"/>
              </a:ext>
            </a:extLst>
          </p:cNvPr>
          <p:cNvSpPr/>
          <p:nvPr/>
        </p:nvSpPr>
        <p:spPr>
          <a:xfrm>
            <a:off x="5519936" y="2420888"/>
            <a:ext cx="4320480" cy="187220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115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MySQL</a:t>
            </a:r>
            <a:r>
              <a:rPr lang="ko-KR" altLang="en-US" dirty="0"/>
              <a:t>을 이용한 데이터베이스 구축 절차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데이터베이스</a:t>
            </a:r>
            <a:r>
              <a:rPr lang="en-US" altLang="ko-KR" dirty="0"/>
              <a:t>(DB) </a:t>
            </a:r>
            <a:r>
              <a:rPr lang="ko-KR" altLang="en-US" dirty="0"/>
              <a:t>생성</a:t>
            </a:r>
            <a:r>
              <a:rPr lang="en-US" altLang="ko-KR" dirty="0"/>
              <a:t>(1/2)</a:t>
            </a:r>
          </a:p>
          <a:p>
            <a:pPr lvl="1"/>
            <a:r>
              <a:rPr lang="ko-KR" altLang="en-US" dirty="0"/>
              <a:t>스키마</a:t>
            </a:r>
            <a:r>
              <a:rPr lang="en-US" altLang="ko-KR" dirty="0"/>
              <a:t>(Schema)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2"/>
            <a:r>
              <a:rPr lang="en-US" altLang="ko-KR" dirty="0"/>
              <a:t>MySQL</a:t>
            </a:r>
            <a:r>
              <a:rPr lang="ko-KR" altLang="en-US" dirty="0"/>
              <a:t>에서는 스키마와 데이터베이스가 완전히 동일한 의미로 사용</a:t>
            </a:r>
            <a:endParaRPr lang="en-US" altLang="ko-KR" dirty="0"/>
          </a:p>
          <a:p>
            <a:pPr lvl="1"/>
            <a:r>
              <a:rPr lang="ko-KR" altLang="en-US" dirty="0"/>
              <a:t>데이터베이스</a:t>
            </a:r>
            <a:r>
              <a:rPr lang="en-US" altLang="ko-KR" dirty="0"/>
              <a:t>(</a:t>
            </a:r>
            <a:r>
              <a:rPr lang="ko-KR" altLang="en-US" dirty="0"/>
              <a:t>스키마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2"/>
            <a:r>
              <a:rPr lang="en-US" altLang="ko-KR" dirty="0"/>
              <a:t>Workbench</a:t>
            </a:r>
            <a:r>
              <a:rPr lang="ko-KR" altLang="en-US" dirty="0"/>
              <a:t>의 </a:t>
            </a:r>
            <a:r>
              <a:rPr lang="en-US" altLang="ko-KR" dirty="0"/>
              <a:t>[SCHEMAS]</a:t>
            </a:r>
            <a:r>
              <a:rPr lang="ko-KR" altLang="en-US" dirty="0"/>
              <a:t>의 빈 영역에 마우스 </a:t>
            </a:r>
            <a:r>
              <a:rPr lang="ko-KR" altLang="en-US" dirty="0" err="1"/>
              <a:t>우클릭</a:t>
            </a:r>
            <a:r>
              <a:rPr lang="ko-KR" altLang="en-US" dirty="0"/>
              <a:t> 후 </a:t>
            </a:r>
            <a:r>
              <a:rPr lang="en-US" altLang="ko-KR" dirty="0"/>
              <a:t>[Create Schema]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3"/>
            <a:r>
              <a:rPr lang="en-US" altLang="ko-KR" dirty="0"/>
              <a:t>Name : </a:t>
            </a:r>
            <a:r>
              <a:rPr lang="en-US" altLang="ko-KR" dirty="0" err="1"/>
              <a:t>shopdb</a:t>
            </a:r>
            <a:endParaRPr lang="en-US" altLang="ko-KR" dirty="0"/>
          </a:p>
          <a:p>
            <a:pPr lvl="3"/>
            <a:r>
              <a:rPr lang="en-US" altLang="ko-KR" dirty="0"/>
              <a:t>Apply/Apply/Finish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en-US" altLang="ko-KR" dirty="0" err="1"/>
              <a:t>shopdb</a:t>
            </a:r>
            <a:r>
              <a:rPr lang="en-US" altLang="ko-KR" dirty="0"/>
              <a:t>-Schema </a:t>
            </a:r>
            <a:r>
              <a:rPr lang="ko-KR" altLang="en-US" dirty="0"/>
              <a:t>탭 닫기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44</a:t>
            </a:fld>
            <a:endParaRPr 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8262013-C38C-0451-7041-A4FC0AC9A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2305411"/>
            <a:ext cx="8611802" cy="2385393"/>
          </a:xfrm>
          <a:prstGeom prst="rect">
            <a:avLst/>
          </a:prstGeom>
        </p:spPr>
      </p:pic>
      <p:sp>
        <p:nvSpPr>
          <p:cNvPr id="17" name="번개 16">
            <a:extLst>
              <a:ext uri="{FF2B5EF4-FFF2-40B4-BE49-F238E27FC236}">
                <a16:creationId xmlns:a16="http://schemas.microsoft.com/office/drawing/2014/main" id="{BD5CAC94-AE6A-A3F3-1967-7C3B5EF2D0BA}"/>
              </a:ext>
            </a:extLst>
          </p:cNvPr>
          <p:cNvSpPr/>
          <p:nvPr/>
        </p:nvSpPr>
        <p:spPr>
          <a:xfrm>
            <a:off x="10128448" y="4249627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850BC6-7E33-860A-131E-042CEBBF668C}"/>
              </a:ext>
            </a:extLst>
          </p:cNvPr>
          <p:cNvSpPr/>
          <p:nvPr/>
        </p:nvSpPr>
        <p:spPr>
          <a:xfrm>
            <a:off x="5807968" y="3335039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22D31A9-3BD2-19A7-3D63-D26CA484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019" y="4522981"/>
            <a:ext cx="2313597" cy="1745500"/>
          </a:xfrm>
          <a:prstGeom prst="rect">
            <a:avLst/>
          </a:prstGeom>
        </p:spPr>
      </p:pic>
      <p:sp>
        <p:nvSpPr>
          <p:cNvPr id="21" name="번개 20">
            <a:extLst>
              <a:ext uri="{FF2B5EF4-FFF2-40B4-BE49-F238E27FC236}">
                <a16:creationId xmlns:a16="http://schemas.microsoft.com/office/drawing/2014/main" id="{D9B5B9F6-D8C8-2E51-50A4-6E31013B1A11}"/>
              </a:ext>
            </a:extLst>
          </p:cNvPr>
          <p:cNvSpPr/>
          <p:nvPr/>
        </p:nvSpPr>
        <p:spPr>
          <a:xfrm>
            <a:off x="6647371" y="5913632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B5132F7-566B-33EC-870A-7260BE10E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52" y="4522981"/>
            <a:ext cx="2313597" cy="1745500"/>
          </a:xfrm>
          <a:prstGeom prst="rect">
            <a:avLst/>
          </a:prstGeom>
        </p:spPr>
      </p:pic>
      <p:sp>
        <p:nvSpPr>
          <p:cNvPr id="24" name="번개 23">
            <a:extLst>
              <a:ext uri="{FF2B5EF4-FFF2-40B4-BE49-F238E27FC236}">
                <a16:creationId xmlns:a16="http://schemas.microsoft.com/office/drawing/2014/main" id="{DE0E5B9A-0F34-1FA1-3709-E93B6EB66EF1}"/>
              </a:ext>
            </a:extLst>
          </p:cNvPr>
          <p:cNvSpPr/>
          <p:nvPr/>
        </p:nvSpPr>
        <p:spPr>
          <a:xfrm>
            <a:off x="9131680" y="5948594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177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MySQL</a:t>
            </a:r>
            <a:r>
              <a:rPr lang="ko-KR" altLang="en-US" dirty="0"/>
              <a:t>을 이용한 데이터베이스 구축 절차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데이터베이스</a:t>
            </a:r>
            <a:r>
              <a:rPr lang="en-US" altLang="ko-KR" dirty="0"/>
              <a:t>(DB) </a:t>
            </a:r>
            <a:r>
              <a:rPr lang="ko-KR" altLang="en-US" dirty="0"/>
              <a:t>생성</a:t>
            </a:r>
            <a:r>
              <a:rPr lang="en-US" altLang="ko-KR" dirty="0"/>
              <a:t>(2/2)</a:t>
            </a:r>
          </a:p>
          <a:p>
            <a:pPr lvl="1"/>
            <a:r>
              <a:rPr lang="ko-KR" altLang="en-US" dirty="0"/>
              <a:t>데이터베이스</a:t>
            </a:r>
            <a:r>
              <a:rPr lang="en-US" altLang="ko-KR" dirty="0"/>
              <a:t>(</a:t>
            </a:r>
            <a:r>
              <a:rPr lang="ko-KR" altLang="en-US" dirty="0"/>
              <a:t>스키마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2"/>
            <a:r>
              <a:rPr lang="ko-KR" altLang="en-US" dirty="0"/>
              <a:t>데이터베이스 목록 창에서 새롭게 생성한 </a:t>
            </a:r>
            <a:r>
              <a:rPr lang="en-US" altLang="ko-KR" dirty="0" err="1"/>
              <a:t>shopdb</a:t>
            </a:r>
            <a:r>
              <a:rPr lang="ko-KR" altLang="en-US" dirty="0"/>
              <a:t>가 보임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45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3D073-87A8-3BF0-8E54-B6B0E451C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64" y="1752648"/>
            <a:ext cx="8596560" cy="23244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C6A4070-AAF7-E479-D1B3-9B1051895420}"/>
              </a:ext>
            </a:extLst>
          </p:cNvPr>
          <p:cNvSpPr/>
          <p:nvPr/>
        </p:nvSpPr>
        <p:spPr>
          <a:xfrm>
            <a:off x="1722512" y="3520886"/>
            <a:ext cx="648072" cy="108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76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MySQL</a:t>
            </a:r>
            <a:r>
              <a:rPr lang="ko-KR" altLang="en-US" dirty="0"/>
              <a:t>을 이용한 데이터베이스 구축 절차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테이블 생성</a:t>
            </a:r>
            <a:r>
              <a:rPr lang="en-US" altLang="ko-KR" dirty="0"/>
              <a:t>(1/7)</a:t>
            </a:r>
          </a:p>
          <a:p>
            <a:pPr lvl="1"/>
            <a:r>
              <a:rPr lang="en-US" altLang="ko-KR" dirty="0"/>
              <a:t>[SCHEMAS] </a:t>
            </a:r>
            <a:r>
              <a:rPr lang="ko-KR" altLang="en-US" dirty="0"/>
              <a:t>창에서 </a:t>
            </a:r>
            <a:r>
              <a:rPr lang="en-US" altLang="ko-KR" dirty="0" err="1"/>
              <a:t>shopdb</a:t>
            </a:r>
            <a:r>
              <a:rPr lang="ko-KR" altLang="en-US" dirty="0"/>
              <a:t>를 클릭하여 서브 내용이 보이게 확장</a:t>
            </a:r>
            <a:endParaRPr lang="en-US" altLang="ko-KR" dirty="0"/>
          </a:p>
          <a:p>
            <a:pPr lvl="2"/>
            <a:r>
              <a:rPr lang="en-US" altLang="ko-KR" dirty="0"/>
              <a:t>Tables</a:t>
            </a:r>
            <a:r>
              <a:rPr lang="ko-KR" altLang="en-US" dirty="0"/>
              <a:t>를 </a:t>
            </a:r>
            <a:r>
              <a:rPr lang="ko-KR" altLang="en-US" dirty="0" err="1"/>
              <a:t>우클릭</a:t>
            </a:r>
            <a:r>
              <a:rPr lang="ko-KR" altLang="en-US" dirty="0"/>
              <a:t> 후 </a:t>
            </a:r>
            <a:r>
              <a:rPr lang="en-US" altLang="ko-KR" dirty="0"/>
              <a:t>[Create Table…]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46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8AA95B-D13D-6930-9CB6-92DC1F077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319" y="2338405"/>
            <a:ext cx="2057687" cy="2124371"/>
          </a:xfrm>
          <a:prstGeom prst="rect">
            <a:avLst/>
          </a:prstGeom>
        </p:spPr>
      </p:pic>
      <p:sp>
        <p:nvSpPr>
          <p:cNvPr id="9" name="번개 8">
            <a:extLst>
              <a:ext uri="{FF2B5EF4-FFF2-40B4-BE49-F238E27FC236}">
                <a16:creationId xmlns:a16="http://schemas.microsoft.com/office/drawing/2014/main" id="{04A23A16-F91D-2AD6-76CA-1F6935FE981C}"/>
              </a:ext>
            </a:extLst>
          </p:cNvPr>
          <p:cNvSpPr/>
          <p:nvPr/>
        </p:nvSpPr>
        <p:spPr>
          <a:xfrm>
            <a:off x="2094319" y="3292578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0" name="Picture 2" descr="C:\Users\USER\Desktop\이것이mysql이다\이미지모음\1-9장그림(2019.09.16)\03장그림\03-08.bmp">
            <a:extLst>
              <a:ext uri="{FF2B5EF4-FFF2-40B4-BE49-F238E27FC236}">
                <a16:creationId xmlns:a16="http://schemas.microsoft.com/office/drawing/2014/main" id="{D2B1BA56-F3DF-ACED-2AED-42B7A099B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2189871"/>
            <a:ext cx="4396614" cy="247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번개 10">
            <a:extLst>
              <a:ext uri="{FF2B5EF4-FFF2-40B4-BE49-F238E27FC236}">
                <a16:creationId xmlns:a16="http://schemas.microsoft.com/office/drawing/2014/main" id="{B1B9E75F-9057-EF76-6D44-A6E96581CEE1}"/>
              </a:ext>
            </a:extLst>
          </p:cNvPr>
          <p:cNvSpPr/>
          <p:nvPr/>
        </p:nvSpPr>
        <p:spPr>
          <a:xfrm>
            <a:off x="7069221" y="3292578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510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MySQL</a:t>
            </a:r>
            <a:r>
              <a:rPr lang="ko-KR" altLang="en-US" dirty="0"/>
              <a:t>을 이용한 데이터베이스 구축 절차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테이블 생성</a:t>
            </a:r>
            <a:r>
              <a:rPr lang="en-US" altLang="ko-KR" dirty="0"/>
              <a:t>(2/7)</a:t>
            </a:r>
          </a:p>
          <a:p>
            <a:pPr lvl="1"/>
            <a:r>
              <a:rPr lang="en-US" altLang="ko-KR" dirty="0"/>
              <a:t>Table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2"/>
            <a:r>
              <a:rPr lang="en-US" altLang="ko-KR" dirty="0"/>
              <a:t>Table Name: </a:t>
            </a:r>
            <a:r>
              <a:rPr lang="en-US" altLang="ko-KR" dirty="0" err="1"/>
              <a:t>memberTBL</a:t>
            </a:r>
            <a:endParaRPr lang="en-US" altLang="ko-KR" dirty="0"/>
          </a:p>
          <a:p>
            <a:pPr lvl="2"/>
            <a:r>
              <a:rPr lang="en-US" altLang="ko-KR" dirty="0"/>
              <a:t>Column Name : </a:t>
            </a:r>
            <a:r>
              <a:rPr lang="en-US" altLang="ko-KR" dirty="0" err="1"/>
              <a:t>memberID</a:t>
            </a:r>
            <a:endParaRPr lang="en-US" altLang="ko-KR" dirty="0"/>
          </a:p>
          <a:p>
            <a:pPr lvl="2"/>
            <a:r>
              <a:rPr lang="en-US" altLang="ko-KR" dirty="0"/>
              <a:t>Datatype : CHAR(8)</a:t>
            </a:r>
          </a:p>
          <a:p>
            <a:pPr lvl="2"/>
            <a:r>
              <a:rPr lang="en-US" altLang="ko-KR" dirty="0"/>
              <a:t>NN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Check</a:t>
            </a:r>
          </a:p>
          <a:p>
            <a:pPr lvl="3"/>
            <a:r>
              <a:rPr lang="en-US" altLang="ko-KR" dirty="0"/>
              <a:t>NN: Not</a:t>
            </a:r>
            <a:r>
              <a:rPr lang="ko-KR" altLang="en-US" dirty="0"/>
              <a:t> </a:t>
            </a:r>
            <a:r>
              <a:rPr lang="en-US" altLang="ko-KR" dirty="0"/>
              <a:t>Null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47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51DC20-0AF2-80DF-BFCA-F4BB31E1E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587" y="2916262"/>
            <a:ext cx="844032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9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MySQL</a:t>
            </a:r>
            <a:r>
              <a:rPr lang="ko-KR" altLang="en-US" dirty="0"/>
              <a:t>을 이용한 데이터베이스 구축 절차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테이블 생성</a:t>
            </a:r>
            <a:r>
              <a:rPr lang="en-US" altLang="ko-KR" dirty="0"/>
              <a:t>(3/7)</a:t>
            </a:r>
          </a:p>
          <a:p>
            <a:pPr lvl="1"/>
            <a:r>
              <a:rPr lang="en-US" altLang="ko-KR" dirty="0"/>
              <a:t>Table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Table Name: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memberTBL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altLang="ko-KR" dirty="0"/>
              <a:t>Column Name : </a:t>
            </a:r>
            <a:r>
              <a:rPr lang="en-US" altLang="ko-KR" dirty="0" err="1"/>
              <a:t>memberName</a:t>
            </a:r>
            <a:r>
              <a:rPr lang="en-US" altLang="ko-KR" dirty="0"/>
              <a:t>, </a:t>
            </a:r>
            <a:r>
              <a:rPr lang="en-US" altLang="ko-KR" dirty="0" err="1"/>
              <a:t>memberAddress</a:t>
            </a:r>
            <a:endParaRPr lang="en-US" altLang="ko-KR" dirty="0"/>
          </a:p>
          <a:p>
            <a:pPr lvl="2"/>
            <a:r>
              <a:rPr lang="en-US" altLang="ko-KR" dirty="0"/>
              <a:t>Datatype : CHAR(5), CHAR(20)</a:t>
            </a:r>
          </a:p>
          <a:p>
            <a:pPr lvl="2"/>
            <a:r>
              <a:rPr lang="en-US" altLang="ko-KR" dirty="0"/>
              <a:t>NN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Check, Check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48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D8BA9D-3180-2897-DE45-987FC6C0B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008" y="2592022"/>
            <a:ext cx="8497486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77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MySQL</a:t>
            </a:r>
            <a:r>
              <a:rPr lang="ko-KR" altLang="en-US" dirty="0"/>
              <a:t>을 이용한 데이터베이스 구축 절차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테이블 생성</a:t>
            </a:r>
            <a:r>
              <a:rPr lang="en-US" altLang="ko-KR" dirty="0"/>
              <a:t>(4/7)</a:t>
            </a:r>
          </a:p>
          <a:p>
            <a:pPr lvl="1"/>
            <a:r>
              <a:rPr lang="en-US" altLang="ko-KR" dirty="0"/>
              <a:t>Table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Table Name: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memberTBL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altLang="ko-KR" dirty="0"/>
              <a:t>Column Name : </a:t>
            </a:r>
            <a:r>
              <a:rPr lang="en-US" altLang="ko-KR" dirty="0" err="1"/>
              <a:t>memberID</a:t>
            </a:r>
            <a:endParaRPr lang="en-US" altLang="ko-KR" dirty="0"/>
          </a:p>
          <a:p>
            <a:pPr lvl="2"/>
            <a:r>
              <a:rPr lang="en-US" altLang="ko-KR" dirty="0"/>
              <a:t>Datatype : CHAR(8)</a:t>
            </a:r>
          </a:p>
          <a:p>
            <a:pPr lvl="2"/>
            <a:r>
              <a:rPr lang="en-US" altLang="ko-KR" dirty="0"/>
              <a:t>NN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Check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PK : Check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49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047283-2411-DFD9-6F18-A123C5603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297" y="3068960"/>
            <a:ext cx="8468907" cy="1991003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7288E524-9818-1F31-F420-2040CDA6F92D}"/>
              </a:ext>
            </a:extLst>
          </p:cNvPr>
          <p:cNvSpPr/>
          <p:nvPr/>
        </p:nvSpPr>
        <p:spPr>
          <a:xfrm>
            <a:off x="4715656" y="4401680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6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Ch01. DBMS</a:t>
            </a:r>
            <a:r>
              <a:rPr lang="ko-KR" altLang="en-US" dirty="0"/>
              <a:t> 개요와 </a:t>
            </a:r>
            <a:r>
              <a:rPr lang="en-US" altLang="ko-KR" dirty="0"/>
              <a:t>MySQL </a:t>
            </a:r>
            <a:r>
              <a:rPr lang="ko-KR" altLang="en-US" dirty="0"/>
              <a:t>소개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DBMS </a:t>
            </a:r>
            <a:r>
              <a:rPr lang="ko-KR" altLang="en-US" dirty="0"/>
              <a:t>개요</a:t>
            </a:r>
            <a:endParaRPr lang="en-US" altLang="ko-KR" dirty="0"/>
          </a:p>
          <a:p>
            <a:pPr lvl="1"/>
            <a:r>
              <a:rPr lang="en-US" altLang="ko-KR" dirty="0"/>
              <a:t>DB, DBMS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lvl="2"/>
            <a:r>
              <a:rPr lang="ko-KR" altLang="en-US" dirty="0"/>
              <a:t>데이터 무결성</a:t>
            </a:r>
            <a:r>
              <a:rPr lang="en-US" altLang="ko-KR" dirty="0"/>
              <a:t>(Integrity)</a:t>
            </a:r>
          </a:p>
          <a:p>
            <a:pPr lvl="3"/>
            <a:r>
              <a:rPr lang="ko-KR" altLang="en-US" dirty="0"/>
              <a:t>데이터베이스 안의 데이터는 어떤 경로를 통해 들어왔던지 데이터에 오류가 있어서는 안됨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이 무결성을 위해 데이터베이스는 제약조건</a:t>
            </a:r>
            <a:r>
              <a:rPr lang="en-US" altLang="ko-KR" dirty="0"/>
              <a:t>(constraint)</a:t>
            </a:r>
            <a:r>
              <a:rPr lang="ko-KR" altLang="en-US" dirty="0"/>
              <a:t>이라는 특징을 갖음</a:t>
            </a:r>
            <a:endParaRPr lang="en-US" altLang="ko-KR" dirty="0"/>
          </a:p>
          <a:p>
            <a:pPr lvl="4"/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학생 데이터에서 모든 학생의 학번은 반듯이 있어야 하며</a:t>
            </a:r>
            <a:r>
              <a:rPr lang="en-US" altLang="ko-KR" dirty="0"/>
              <a:t>, </a:t>
            </a:r>
            <a:r>
              <a:rPr lang="ko-KR" altLang="en-US" dirty="0"/>
              <a:t>서로 중복되어서는 안되다는 제약조건</a:t>
            </a:r>
            <a:endParaRPr lang="en-US" altLang="ko-KR" dirty="0"/>
          </a:p>
          <a:p>
            <a:pPr lvl="4"/>
            <a:r>
              <a:rPr lang="ko-KR" altLang="en-US" dirty="0"/>
              <a:t>학번만 알아도 그 학생이 어떤 학생인지 정확히 한 명의 학생이 추출됨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데이터의 독립성</a:t>
            </a:r>
            <a:endParaRPr lang="en-US" altLang="ko-KR" dirty="0"/>
          </a:p>
          <a:p>
            <a:pPr lvl="3"/>
            <a:r>
              <a:rPr lang="ko-KR" altLang="en-US" dirty="0"/>
              <a:t>데이터 베이스의 크기를 변경하거나 데이터 파일의 저장소를 변경하더라도 기존에 작성된 응용 프로그램은 전혀 영향을 받지 않아야 함</a:t>
            </a:r>
            <a:endParaRPr lang="en-US" altLang="ko-KR" dirty="0"/>
          </a:p>
          <a:p>
            <a:pPr lvl="2"/>
            <a:r>
              <a:rPr lang="ko-KR" altLang="en-US" dirty="0"/>
              <a:t>보안</a:t>
            </a:r>
            <a:endParaRPr lang="en-US" altLang="ko-KR" dirty="0"/>
          </a:p>
          <a:p>
            <a:pPr lvl="2"/>
            <a:r>
              <a:rPr lang="ko-KR" altLang="en-US" dirty="0"/>
              <a:t>데이터 중복의 최소화</a:t>
            </a:r>
            <a:endParaRPr lang="en-US" altLang="ko-KR" dirty="0"/>
          </a:p>
          <a:p>
            <a:pPr lvl="2"/>
            <a:r>
              <a:rPr lang="ko-KR" altLang="en-US" dirty="0"/>
              <a:t>응용 프로그램 제작 및 수정이 </a:t>
            </a:r>
            <a:r>
              <a:rPr lang="ko-KR" altLang="en-US" dirty="0" err="1"/>
              <a:t>위어야함</a:t>
            </a:r>
            <a:endParaRPr lang="en-US" altLang="ko-KR" dirty="0"/>
          </a:p>
          <a:p>
            <a:pPr lvl="2"/>
            <a:r>
              <a:rPr lang="ko-KR" altLang="en-US" dirty="0"/>
              <a:t>데이터의 안정성 향상</a:t>
            </a:r>
            <a:endParaRPr lang="en-US" altLang="ko-KR" dirty="0"/>
          </a:p>
          <a:p>
            <a:pPr marL="742799" lvl="3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436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MySQL</a:t>
            </a:r>
            <a:r>
              <a:rPr lang="ko-KR" altLang="en-US" dirty="0"/>
              <a:t>을 이용한 데이터베이스 구축 절차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ko-KR" altLang="en-US" dirty="0"/>
              <a:t>테이블 생성</a:t>
            </a:r>
            <a:r>
              <a:rPr lang="en-US" altLang="ko-KR" dirty="0"/>
              <a:t>(5/7)</a:t>
            </a:r>
          </a:p>
          <a:p>
            <a:pPr lvl="1"/>
            <a:r>
              <a:rPr lang="en-US" altLang="ko-KR" dirty="0"/>
              <a:t>Table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2"/>
            <a:r>
              <a:rPr lang="en-US" altLang="ko-KR" dirty="0"/>
              <a:t>Apply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50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AD3853-7661-EE50-0CE5-3B18B10CF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297" y="1628800"/>
            <a:ext cx="8468907" cy="4286848"/>
          </a:xfrm>
          <a:prstGeom prst="rect">
            <a:avLst/>
          </a:prstGeom>
        </p:spPr>
      </p:pic>
      <p:sp>
        <p:nvSpPr>
          <p:cNvPr id="9" name="번개 8">
            <a:extLst>
              <a:ext uri="{FF2B5EF4-FFF2-40B4-BE49-F238E27FC236}">
                <a16:creationId xmlns:a16="http://schemas.microsoft.com/office/drawing/2014/main" id="{99414E46-0D8D-7FF2-5B90-6DC4B33FADB4}"/>
              </a:ext>
            </a:extLst>
          </p:cNvPr>
          <p:cNvSpPr/>
          <p:nvPr/>
        </p:nvSpPr>
        <p:spPr>
          <a:xfrm>
            <a:off x="8688288" y="5589240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240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MySQL</a:t>
            </a:r>
            <a:r>
              <a:rPr lang="ko-KR" altLang="en-US" dirty="0"/>
              <a:t>을 이용한 데이터베이스 구축 절차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5238045" cy="1847232"/>
          </a:xfrm>
        </p:spPr>
        <p:txBody>
          <a:bodyPr/>
          <a:lstStyle/>
          <a:p>
            <a:r>
              <a:rPr lang="ko-KR" altLang="en-US" dirty="0"/>
              <a:t>테이블 생성</a:t>
            </a:r>
            <a:r>
              <a:rPr lang="en-US" altLang="ko-KR" dirty="0"/>
              <a:t>(6/7)</a:t>
            </a:r>
          </a:p>
          <a:p>
            <a:pPr lvl="1"/>
            <a:r>
              <a:rPr lang="en-US" altLang="ko-KR" dirty="0"/>
              <a:t>Table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2"/>
            <a:r>
              <a:rPr lang="en-US" altLang="ko-KR" dirty="0"/>
              <a:t>OK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3"/>
            <a:r>
              <a:rPr lang="en-US" altLang="ko-KR" dirty="0"/>
              <a:t>Table </a:t>
            </a:r>
            <a:r>
              <a:rPr lang="ko-KR" altLang="en-US" dirty="0"/>
              <a:t>이름은 소문자만 작성하도록 되어 있음</a:t>
            </a:r>
            <a:r>
              <a:rPr lang="en-US" altLang="ko-KR" dirty="0"/>
              <a:t> </a:t>
            </a:r>
            <a:r>
              <a:rPr lang="ko-KR" altLang="en-US" dirty="0"/>
              <a:t>그래서 </a:t>
            </a:r>
            <a:r>
              <a:rPr lang="en-US" altLang="ko-KR" dirty="0" err="1"/>
              <a:t>memberTBL</a:t>
            </a:r>
            <a:r>
              <a:rPr lang="ko-KR" altLang="en-US" dirty="0"/>
              <a:t>은 </a:t>
            </a:r>
            <a:r>
              <a:rPr lang="en-US" altLang="ko-KR" dirty="0" err="1"/>
              <a:t>membertbl</a:t>
            </a:r>
            <a:r>
              <a:rPr lang="ko-KR" altLang="en-US" dirty="0"/>
              <a:t>로 인식됨</a:t>
            </a:r>
            <a:r>
              <a:rPr lang="en-US" altLang="ko-KR" dirty="0"/>
              <a:t>.</a:t>
            </a:r>
          </a:p>
          <a:p>
            <a:pPr lvl="4"/>
            <a:r>
              <a:rPr lang="ko-KR" altLang="en-US" dirty="0"/>
              <a:t>본 교재에서는 코드 가독성을 위해 대소문자를 섞어서 쓰나 현 데이터베이스 설정에서는 모두 소문자로 인식됨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51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5F3CEC-B82A-87B6-BC63-4B2886D58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2708920"/>
            <a:ext cx="3352800" cy="1847850"/>
          </a:xfrm>
          <a:prstGeom prst="rect">
            <a:avLst/>
          </a:prstGeom>
        </p:spPr>
      </p:pic>
      <p:sp>
        <p:nvSpPr>
          <p:cNvPr id="8" name="번개 7">
            <a:extLst>
              <a:ext uri="{FF2B5EF4-FFF2-40B4-BE49-F238E27FC236}">
                <a16:creationId xmlns:a16="http://schemas.microsoft.com/office/drawing/2014/main" id="{D4F325EC-E8FA-22CD-85D9-75ACBAFBF6BB}"/>
              </a:ext>
            </a:extLst>
          </p:cNvPr>
          <p:cNvSpPr/>
          <p:nvPr/>
        </p:nvSpPr>
        <p:spPr>
          <a:xfrm>
            <a:off x="3955976" y="4064893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14D15C-D348-17D2-FA94-D42C2C214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960" y="1164669"/>
            <a:ext cx="5571649" cy="4203547"/>
          </a:xfrm>
          <a:prstGeom prst="rect">
            <a:avLst/>
          </a:prstGeom>
        </p:spPr>
      </p:pic>
      <p:sp>
        <p:nvSpPr>
          <p:cNvPr id="12" name="번개 11">
            <a:extLst>
              <a:ext uri="{FF2B5EF4-FFF2-40B4-BE49-F238E27FC236}">
                <a16:creationId xmlns:a16="http://schemas.microsoft.com/office/drawing/2014/main" id="{F5129E4A-51D8-3FAD-9572-2AC9312FE0C5}"/>
              </a:ext>
            </a:extLst>
          </p:cNvPr>
          <p:cNvSpPr/>
          <p:nvPr/>
        </p:nvSpPr>
        <p:spPr>
          <a:xfrm>
            <a:off x="9984432" y="4941168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384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MySQL</a:t>
            </a:r>
            <a:r>
              <a:rPr lang="ko-KR" altLang="en-US" dirty="0"/>
              <a:t>을 이용한 데이터베이스 구축 절차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테이블 생성</a:t>
            </a:r>
            <a:r>
              <a:rPr lang="en-US" altLang="ko-KR" dirty="0"/>
              <a:t>(7/7)</a:t>
            </a:r>
          </a:p>
          <a:p>
            <a:pPr lvl="1"/>
            <a:r>
              <a:rPr lang="en-US" altLang="ko-KR" dirty="0"/>
              <a:t>Table </a:t>
            </a:r>
            <a:r>
              <a:rPr lang="ko-KR" altLang="en-US" dirty="0"/>
              <a:t>생성 확인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52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5C258B-5679-CCC8-8EA7-7ED770B1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382" y="1340768"/>
            <a:ext cx="9661208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276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MySQL</a:t>
            </a:r>
            <a:r>
              <a:rPr lang="ko-KR" altLang="en-US" dirty="0"/>
              <a:t>을 이용한 데이터베이스 구축 절차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스스로 해보기 </a:t>
            </a:r>
            <a:r>
              <a:rPr lang="en-US" altLang="ko-KR" dirty="0"/>
              <a:t>- </a:t>
            </a:r>
            <a:r>
              <a:rPr lang="ko-KR" altLang="en-US" dirty="0"/>
              <a:t>테이블 생성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53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40BB29-2CBA-5C74-C004-3D5FC50ED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335415"/>
            <a:ext cx="8402223" cy="22482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A5AA47-8398-8C54-8BE1-79DFC8295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684" y="1206809"/>
            <a:ext cx="2038635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53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MySQL</a:t>
            </a:r>
            <a:r>
              <a:rPr lang="ko-KR" altLang="en-US" dirty="0"/>
              <a:t>을 이용한 데이터베이스 구축 절차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en-US" altLang="ko-KR" dirty="0"/>
              <a:t>(</a:t>
            </a:r>
            <a:r>
              <a:rPr lang="en-US" altLang="ko-KR" dirty="0" err="1"/>
              <a:t>membertbl</a:t>
            </a:r>
            <a:r>
              <a:rPr lang="en-US" altLang="ko-KR" dirty="0"/>
              <a:t>) </a:t>
            </a:r>
            <a:r>
              <a:rPr lang="ko-KR" altLang="en-US" dirty="0"/>
              <a:t>데이터 입력</a:t>
            </a:r>
            <a:endParaRPr lang="en-US" altLang="ko-KR" dirty="0"/>
          </a:p>
          <a:p>
            <a:pPr lvl="1"/>
            <a:r>
              <a:rPr lang="en-US" altLang="ko-KR" dirty="0"/>
              <a:t>[Navigator]/[</a:t>
            </a:r>
            <a:r>
              <a:rPr lang="en-US" altLang="ko-KR" dirty="0" err="1"/>
              <a:t>shopdb</a:t>
            </a:r>
            <a:r>
              <a:rPr lang="en-US" altLang="ko-KR" dirty="0"/>
              <a:t>]/[Tables]/[</a:t>
            </a:r>
            <a:r>
              <a:rPr lang="en-US" altLang="ko-KR" dirty="0" err="1"/>
              <a:t>membertbl</a:t>
            </a:r>
            <a:r>
              <a:rPr lang="en-US" altLang="ko-KR" dirty="0"/>
              <a:t>]</a:t>
            </a:r>
            <a:r>
              <a:rPr lang="ko-KR" altLang="en-US" dirty="0"/>
              <a:t>을 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“Select Rows – Limits 1000”</a:t>
            </a:r>
            <a:r>
              <a:rPr lang="ko-KR" altLang="en-US" dirty="0">
                <a:sym typeface="Wingdings" panose="05000000000000000000" pitchFamily="2" charset="2"/>
              </a:rPr>
              <a:t>을 선택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[Result Grid]</a:t>
            </a:r>
            <a:r>
              <a:rPr lang="ko-KR" altLang="en-US" dirty="0">
                <a:sym typeface="Wingdings" panose="05000000000000000000" pitchFamily="2" charset="2"/>
              </a:rPr>
              <a:t>의 보이는 </a:t>
            </a:r>
            <a:r>
              <a:rPr lang="en-US" altLang="ko-KR" dirty="0">
                <a:sym typeface="Wingdings" panose="05000000000000000000" pitchFamily="2" charset="2"/>
              </a:rPr>
              <a:t>Table</a:t>
            </a:r>
            <a:r>
              <a:rPr lang="ko-KR" altLang="en-US" dirty="0">
                <a:sym typeface="Wingdings" panose="05000000000000000000" pitchFamily="2" charset="2"/>
              </a:rPr>
              <a:t>에 아래와 같이 회원 정보 입력 후 </a:t>
            </a:r>
            <a:r>
              <a:rPr lang="en-US" altLang="ko-KR" dirty="0">
                <a:sym typeface="Wingdings" panose="05000000000000000000" pitchFamily="2" charset="2"/>
              </a:rPr>
              <a:t>Apply </a:t>
            </a:r>
            <a:r>
              <a:rPr lang="ko-KR" altLang="en-US" dirty="0">
                <a:sym typeface="Wingdings" panose="05000000000000000000" pitchFamily="2" charset="2"/>
              </a:rPr>
              <a:t>버튼 클릭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/>
              <a:t>Apply / Finish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54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1F376A-CEB4-4114-9756-BAFB358BF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749810"/>
            <a:ext cx="8583223" cy="1419423"/>
          </a:xfrm>
          <a:prstGeom prst="rect">
            <a:avLst/>
          </a:prstGeom>
        </p:spPr>
      </p:pic>
      <p:sp>
        <p:nvSpPr>
          <p:cNvPr id="8" name="번개 7">
            <a:extLst>
              <a:ext uri="{FF2B5EF4-FFF2-40B4-BE49-F238E27FC236}">
                <a16:creationId xmlns:a16="http://schemas.microsoft.com/office/drawing/2014/main" id="{D53EC433-76B1-87A2-BDBB-C59B8EEFBE3C}"/>
              </a:ext>
            </a:extLst>
          </p:cNvPr>
          <p:cNvSpPr/>
          <p:nvPr/>
        </p:nvSpPr>
        <p:spPr>
          <a:xfrm>
            <a:off x="8011348" y="2931089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1D038D-217F-9C7D-BE2C-1EE039076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3429000"/>
            <a:ext cx="2579895" cy="1946409"/>
          </a:xfrm>
          <a:prstGeom prst="rect">
            <a:avLst/>
          </a:prstGeom>
        </p:spPr>
      </p:pic>
      <p:sp>
        <p:nvSpPr>
          <p:cNvPr id="12" name="번개 11">
            <a:extLst>
              <a:ext uri="{FF2B5EF4-FFF2-40B4-BE49-F238E27FC236}">
                <a16:creationId xmlns:a16="http://schemas.microsoft.com/office/drawing/2014/main" id="{3BAC2904-84F3-4F5B-EFCA-83068792247E}"/>
              </a:ext>
            </a:extLst>
          </p:cNvPr>
          <p:cNvSpPr/>
          <p:nvPr/>
        </p:nvSpPr>
        <p:spPr>
          <a:xfrm>
            <a:off x="2795824" y="5085184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A04AA8-BF7B-D55C-F1AB-A51EEB326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771" y="3428999"/>
            <a:ext cx="2579895" cy="1946409"/>
          </a:xfrm>
          <a:prstGeom prst="rect">
            <a:avLst/>
          </a:prstGeom>
        </p:spPr>
      </p:pic>
      <p:sp>
        <p:nvSpPr>
          <p:cNvPr id="15" name="번개 14">
            <a:extLst>
              <a:ext uri="{FF2B5EF4-FFF2-40B4-BE49-F238E27FC236}">
                <a16:creationId xmlns:a16="http://schemas.microsoft.com/office/drawing/2014/main" id="{7F20A7EC-102A-C1C2-FDE9-650EFF11BCA7}"/>
              </a:ext>
            </a:extLst>
          </p:cNvPr>
          <p:cNvSpPr/>
          <p:nvPr/>
        </p:nvSpPr>
        <p:spPr>
          <a:xfrm>
            <a:off x="5928644" y="5037536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5006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MySQL</a:t>
            </a:r>
            <a:r>
              <a:rPr lang="ko-KR" altLang="en-US" dirty="0"/>
              <a:t>을 이용한 데이터베이스 구축 절차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en-US" altLang="ko-KR" dirty="0"/>
              <a:t>(</a:t>
            </a:r>
            <a:r>
              <a:rPr lang="en-US" altLang="ko-KR" dirty="0" err="1"/>
              <a:t>membertbl</a:t>
            </a:r>
            <a:r>
              <a:rPr lang="en-US" altLang="ko-KR" dirty="0"/>
              <a:t>) </a:t>
            </a:r>
            <a:r>
              <a:rPr lang="ko-KR" altLang="en-US" dirty="0"/>
              <a:t>데이터 입력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행 데이터 삭제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55</a:t>
            </a:fld>
            <a:endParaRPr lang="en-US" dirty="0"/>
          </a:p>
        </p:txBody>
      </p:sp>
      <p:pic>
        <p:nvPicPr>
          <p:cNvPr id="4" name="Picture 3" descr="C:\Users\USER\Desktop\이것이mysql이다\이미지모음\1-9장그림(2019.09.16)\03장그림\03-17.bmp">
            <a:extLst>
              <a:ext uri="{FF2B5EF4-FFF2-40B4-BE49-F238E27FC236}">
                <a16:creationId xmlns:a16="http://schemas.microsoft.com/office/drawing/2014/main" id="{FB706862-2196-9F2F-2679-ED788D8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468" y="1535906"/>
            <a:ext cx="6734195" cy="339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6641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MySQL</a:t>
            </a:r>
            <a:r>
              <a:rPr lang="ko-KR" altLang="en-US" dirty="0"/>
              <a:t>을 이용한 데이터베이스 구축 절차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en-US" altLang="ko-KR" dirty="0"/>
              <a:t>(</a:t>
            </a:r>
            <a:r>
              <a:rPr lang="en-US" altLang="ko-KR" dirty="0" err="1"/>
              <a:t>producttbl</a:t>
            </a:r>
            <a:r>
              <a:rPr lang="en-US" altLang="ko-KR" dirty="0"/>
              <a:t>) </a:t>
            </a:r>
            <a:r>
              <a:rPr lang="ko-KR" altLang="en-US" dirty="0"/>
              <a:t>데이터 입력</a:t>
            </a:r>
            <a:endParaRPr lang="en-US" altLang="ko-KR" dirty="0"/>
          </a:p>
          <a:p>
            <a:pPr lvl="1"/>
            <a:r>
              <a:rPr lang="en-US" altLang="ko-KR" dirty="0"/>
              <a:t>[Navigator]/[</a:t>
            </a:r>
            <a:r>
              <a:rPr lang="en-US" altLang="ko-KR" dirty="0" err="1"/>
              <a:t>shopdb</a:t>
            </a:r>
            <a:r>
              <a:rPr lang="en-US" altLang="ko-KR" dirty="0"/>
              <a:t>]/[Tables]/[</a:t>
            </a:r>
            <a:r>
              <a:rPr lang="en-US" altLang="ko-KR" dirty="0" err="1"/>
              <a:t>producttbl</a:t>
            </a:r>
            <a:r>
              <a:rPr lang="en-US" altLang="ko-KR" dirty="0"/>
              <a:t>]</a:t>
            </a:r>
            <a:r>
              <a:rPr lang="ko-KR" altLang="en-US" dirty="0"/>
              <a:t>을 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“Select Rows – Limits 1000”</a:t>
            </a:r>
            <a:r>
              <a:rPr lang="ko-KR" altLang="en-US" dirty="0">
                <a:sym typeface="Wingdings" panose="05000000000000000000" pitchFamily="2" charset="2"/>
              </a:rPr>
              <a:t>을 선택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[Result Grid]</a:t>
            </a:r>
            <a:r>
              <a:rPr lang="ko-KR" altLang="en-US" dirty="0">
                <a:sym typeface="Wingdings" panose="05000000000000000000" pitchFamily="2" charset="2"/>
              </a:rPr>
              <a:t>의 보이는 </a:t>
            </a:r>
            <a:r>
              <a:rPr lang="en-US" altLang="ko-KR" dirty="0">
                <a:sym typeface="Wingdings" panose="05000000000000000000" pitchFamily="2" charset="2"/>
              </a:rPr>
              <a:t>Table</a:t>
            </a:r>
            <a:r>
              <a:rPr lang="ko-KR" altLang="en-US" dirty="0">
                <a:sym typeface="Wingdings" panose="05000000000000000000" pitchFamily="2" charset="2"/>
              </a:rPr>
              <a:t>에 아래와 같이 회원 정보 입력 후 </a:t>
            </a:r>
            <a:r>
              <a:rPr lang="en-US" altLang="ko-KR" dirty="0">
                <a:sym typeface="Wingdings" panose="05000000000000000000" pitchFamily="2" charset="2"/>
              </a:rPr>
              <a:t>Apply </a:t>
            </a:r>
            <a:r>
              <a:rPr lang="ko-KR" altLang="en-US" dirty="0">
                <a:sym typeface="Wingdings" panose="05000000000000000000" pitchFamily="2" charset="2"/>
              </a:rPr>
              <a:t>버튼 클릭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/>
              <a:t>Apply / Finish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56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85BA1F-3361-4F51-FA43-4C8D82796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915" y="1623861"/>
            <a:ext cx="8564170" cy="1448002"/>
          </a:xfrm>
          <a:prstGeom prst="rect">
            <a:avLst/>
          </a:prstGeom>
        </p:spPr>
      </p:pic>
      <p:sp>
        <p:nvSpPr>
          <p:cNvPr id="8" name="번개 7">
            <a:extLst>
              <a:ext uri="{FF2B5EF4-FFF2-40B4-BE49-F238E27FC236}">
                <a16:creationId xmlns:a16="http://schemas.microsoft.com/office/drawing/2014/main" id="{D53EC433-76B1-87A2-BDBB-C59B8EEFBE3C}"/>
              </a:ext>
            </a:extLst>
          </p:cNvPr>
          <p:cNvSpPr/>
          <p:nvPr/>
        </p:nvSpPr>
        <p:spPr>
          <a:xfrm>
            <a:off x="8976320" y="2713066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5366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MySQL</a:t>
            </a:r>
            <a:r>
              <a:rPr lang="ko-KR" altLang="en-US" dirty="0"/>
              <a:t>을 이용한 데이터베이스 구축 절차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데이터 활용</a:t>
            </a:r>
            <a:endParaRPr lang="en-US" altLang="ko-KR" dirty="0"/>
          </a:p>
          <a:p>
            <a:pPr lvl="1"/>
            <a:r>
              <a:rPr lang="ko-KR" altLang="en-US" dirty="0"/>
              <a:t>데이터를 활용할 때 주로 </a:t>
            </a:r>
            <a:r>
              <a:rPr lang="en-US" altLang="ko-KR" dirty="0"/>
              <a:t>‘SELECT’ </a:t>
            </a:r>
            <a:r>
              <a:rPr lang="ko-KR" altLang="en-US" dirty="0"/>
              <a:t>문을 사용하게 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활용 실습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기존에</a:t>
            </a:r>
            <a:r>
              <a:rPr lang="en-US" altLang="ko-KR" dirty="0"/>
              <a:t> </a:t>
            </a:r>
            <a:r>
              <a:rPr lang="ko-KR" altLang="en-US" dirty="0"/>
              <a:t>열려 있던 쿼리 창을 모두 닫음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57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D7607C-11CA-39C5-2350-29447A8AC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2163554"/>
            <a:ext cx="858774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40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MySQL</a:t>
            </a:r>
            <a:r>
              <a:rPr lang="ko-KR" altLang="en-US" dirty="0"/>
              <a:t>을 이용한 데이터베이스 구축 절차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데이터 활용 실습 </a:t>
            </a:r>
            <a:r>
              <a:rPr lang="en-US" altLang="ko-KR" dirty="0"/>
              <a:t>1 – SELECT * FROM </a:t>
            </a:r>
            <a:r>
              <a:rPr lang="en-US" altLang="ko-KR" i="1" dirty="0" err="1">
                <a:solidFill>
                  <a:schemeClr val="bg1">
                    <a:lumMod val="50000"/>
                  </a:schemeClr>
                </a:solidFill>
              </a:rPr>
              <a:t>table_name</a:t>
            </a:r>
            <a:endParaRPr lang="en-US" altLang="ko-KR" i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2. &lt;Create a new SQL tab for executing queries&gt; </a:t>
            </a:r>
            <a:r>
              <a:rPr lang="ko-KR" altLang="en-US" dirty="0"/>
              <a:t>아이콘을 클릭</a:t>
            </a:r>
            <a:endParaRPr lang="en-US" altLang="ko-KR" dirty="0"/>
          </a:p>
          <a:p>
            <a:pPr lvl="2"/>
            <a:r>
              <a:rPr lang="ko-KR" altLang="en-US" dirty="0"/>
              <a:t>또는 </a:t>
            </a:r>
            <a:r>
              <a:rPr lang="en-US" altLang="ko-KR" dirty="0"/>
              <a:t>[File]&gt;&gt;[New Query Tab]</a:t>
            </a:r>
            <a:r>
              <a:rPr lang="ko-KR" altLang="en-US" dirty="0"/>
              <a:t>을 클릭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58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78E733-E19F-EDD6-5A2B-686D3DE5B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30" y="1700808"/>
            <a:ext cx="858774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48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MySQL</a:t>
            </a:r>
            <a:r>
              <a:rPr lang="ko-KR" altLang="en-US" dirty="0"/>
              <a:t>을 이용한 데이터베이스 구축 절차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데이터 활용 실습 </a:t>
            </a:r>
            <a:r>
              <a:rPr lang="en-US" altLang="ko-KR" dirty="0"/>
              <a:t>1 - SELECT * FROM </a:t>
            </a:r>
            <a:r>
              <a:rPr lang="en-US" altLang="ko-KR" i="1" dirty="0" err="1">
                <a:solidFill>
                  <a:schemeClr val="bg1">
                    <a:lumMod val="50000"/>
                  </a:schemeClr>
                </a:solidFill>
              </a:rPr>
              <a:t>table_name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사용할</a:t>
            </a:r>
            <a:r>
              <a:rPr lang="en-US" altLang="ko-KR" dirty="0"/>
              <a:t> </a:t>
            </a:r>
            <a:r>
              <a:rPr lang="ko-KR" altLang="en-US" dirty="0"/>
              <a:t>데이터베이스 선택</a:t>
            </a:r>
            <a:endParaRPr lang="en-US" altLang="ko-KR" dirty="0"/>
          </a:p>
          <a:p>
            <a:pPr lvl="2"/>
            <a:r>
              <a:rPr lang="en-US" altLang="ko-KR" dirty="0"/>
              <a:t>[SCHEMAS]</a:t>
            </a:r>
            <a:r>
              <a:rPr lang="ko-KR" altLang="en-US" dirty="0"/>
              <a:t>에서 </a:t>
            </a:r>
            <a:r>
              <a:rPr lang="en-US" altLang="ko-KR" dirty="0"/>
              <a:t>‘</a:t>
            </a:r>
            <a:r>
              <a:rPr lang="en-US" altLang="ko-KR" dirty="0" err="1"/>
              <a:t>shopdb</a:t>
            </a:r>
            <a:r>
              <a:rPr lang="en-US" altLang="ko-KR" dirty="0"/>
              <a:t>’</a:t>
            </a:r>
            <a:r>
              <a:rPr lang="ko-KR" altLang="en-US" dirty="0"/>
              <a:t>를 더블 클릭하여 </a:t>
            </a:r>
            <a:r>
              <a:rPr lang="en-US" altLang="ko-KR" dirty="0"/>
              <a:t>‘</a:t>
            </a:r>
            <a:r>
              <a:rPr lang="en-US" altLang="ko-KR" dirty="0" err="1"/>
              <a:t>shopdb</a:t>
            </a:r>
            <a:r>
              <a:rPr lang="en-US" altLang="ko-KR" dirty="0"/>
              <a:t>’</a:t>
            </a:r>
            <a:r>
              <a:rPr lang="ko-KR" altLang="en-US" dirty="0"/>
              <a:t>를 사용하겠다는 표현을 함</a:t>
            </a:r>
            <a:r>
              <a:rPr lang="en-US" altLang="ko-KR" dirty="0"/>
              <a:t>. </a:t>
            </a:r>
          </a:p>
          <a:p>
            <a:pPr lvl="3"/>
            <a:r>
              <a:rPr lang="en-US" altLang="ko-KR" dirty="0"/>
              <a:t>‘</a:t>
            </a:r>
            <a:r>
              <a:rPr lang="en-US" altLang="ko-KR" dirty="0" err="1"/>
              <a:t>shopdb</a:t>
            </a:r>
            <a:r>
              <a:rPr lang="en-US" altLang="ko-KR" dirty="0"/>
              <a:t>’</a:t>
            </a:r>
            <a:r>
              <a:rPr lang="ko-KR" altLang="en-US" dirty="0"/>
              <a:t>가 볼드체로 변경됨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4. </a:t>
            </a:r>
            <a:r>
              <a:rPr lang="ko-KR" altLang="en-US" dirty="0"/>
              <a:t>쿼리 창에 </a:t>
            </a:r>
            <a:r>
              <a:rPr lang="ko-KR" altLang="en-US" dirty="0" err="1"/>
              <a:t>쿼리문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2"/>
            <a:r>
              <a:rPr lang="en-US" altLang="ko-KR" dirty="0"/>
              <a:t>SELECT * FROM </a:t>
            </a:r>
            <a:r>
              <a:rPr lang="en-US" altLang="ko-KR" dirty="0" err="1"/>
              <a:t>productTBL</a:t>
            </a:r>
            <a:r>
              <a:rPr lang="en-US" altLang="ko-KR" dirty="0"/>
              <a:t>;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5. </a:t>
            </a:r>
            <a:r>
              <a:rPr lang="ko-KR" altLang="en-US" dirty="0" err="1"/>
              <a:t>쿼리문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2"/>
            <a:r>
              <a:rPr lang="ko-KR" altLang="en-US" dirty="0" err="1"/>
              <a:t>툴바의</a:t>
            </a:r>
            <a:r>
              <a:rPr lang="ko-KR" altLang="en-US" dirty="0"/>
              <a:t> </a:t>
            </a:r>
            <a:r>
              <a:rPr lang="en-US" altLang="ko-KR" dirty="0"/>
              <a:t>&lt;Execute the selected portion of the script or everything, if there is no selection&gt; </a:t>
            </a:r>
            <a:r>
              <a:rPr lang="ko-KR" altLang="en-US" dirty="0"/>
              <a:t>아이콘을 클릭</a:t>
            </a:r>
            <a:endParaRPr lang="en-US" altLang="ko-KR" dirty="0"/>
          </a:p>
          <a:p>
            <a:pPr lvl="2"/>
            <a:r>
              <a:rPr lang="ko-KR" altLang="en-US" dirty="0"/>
              <a:t>또는 </a:t>
            </a:r>
            <a:r>
              <a:rPr lang="en-US" altLang="ko-KR" dirty="0"/>
              <a:t>Ctrl + Shift + Enter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59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54FB81-AF49-270F-D78C-331B0CDEF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83" y="2627454"/>
            <a:ext cx="8478433" cy="1314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94A382-3C14-B1E3-AAFD-82224445B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519" y="5032308"/>
            <a:ext cx="8535591" cy="1105054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BA1FC51-8439-4DAC-51B3-F775A6E159A5}"/>
              </a:ext>
            </a:extLst>
          </p:cNvPr>
          <p:cNvSpPr/>
          <p:nvPr/>
        </p:nvSpPr>
        <p:spPr>
          <a:xfrm>
            <a:off x="2495600" y="2627454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939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16FFBF1-8184-1BCF-7C20-133D1DCA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18" y="836712"/>
            <a:ext cx="5206566" cy="3381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Ch01. DBMS</a:t>
            </a:r>
            <a:r>
              <a:rPr lang="ko-KR" altLang="en-US" dirty="0"/>
              <a:t> 개요와 </a:t>
            </a:r>
            <a:r>
              <a:rPr lang="en-US" altLang="ko-KR" dirty="0"/>
              <a:t>MySQL </a:t>
            </a:r>
            <a:r>
              <a:rPr lang="ko-KR" altLang="en-US" dirty="0"/>
              <a:t>소개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DBMS </a:t>
            </a:r>
            <a:r>
              <a:rPr lang="ko-KR" altLang="en-US" dirty="0"/>
              <a:t>개요</a:t>
            </a:r>
            <a:endParaRPr lang="en-US" altLang="ko-KR" dirty="0"/>
          </a:p>
          <a:p>
            <a:pPr lvl="1"/>
            <a:r>
              <a:rPr lang="en-US" altLang="ko-KR" dirty="0"/>
              <a:t>DBMS</a:t>
            </a:r>
            <a:r>
              <a:rPr lang="ko-KR" altLang="en-US" dirty="0"/>
              <a:t>의 분류</a:t>
            </a:r>
            <a:endParaRPr lang="en-US" altLang="ko-KR" dirty="0"/>
          </a:p>
          <a:p>
            <a:pPr lvl="2"/>
            <a:r>
              <a:rPr lang="ko-KR" altLang="en-US" dirty="0"/>
              <a:t>계측형 </a:t>
            </a:r>
            <a:r>
              <a:rPr lang="en-US" altLang="ko-KR" dirty="0"/>
              <a:t>DBMS</a:t>
            </a:r>
          </a:p>
          <a:p>
            <a:pPr lvl="2"/>
            <a:r>
              <a:rPr lang="ko-KR" altLang="en-US" dirty="0"/>
              <a:t>망형 </a:t>
            </a:r>
            <a:r>
              <a:rPr lang="en-US" altLang="ko-KR" dirty="0"/>
              <a:t>DBMS</a:t>
            </a:r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관계형 </a:t>
            </a:r>
            <a:r>
              <a:rPr lang="en-US" altLang="ko-KR" dirty="0">
                <a:solidFill>
                  <a:srgbClr val="FF0000"/>
                </a:solidFill>
              </a:rPr>
              <a:t>DBMS (Relational DBMS, RDBMS)</a:t>
            </a:r>
          </a:p>
          <a:p>
            <a:pPr lvl="3"/>
            <a:r>
              <a:rPr lang="en-US" altLang="ko-KR" dirty="0"/>
              <a:t>1969</a:t>
            </a:r>
            <a:r>
              <a:rPr lang="ko-KR" altLang="en-US" dirty="0"/>
              <a:t>년 </a:t>
            </a:r>
            <a:r>
              <a:rPr lang="en-US" altLang="ko-KR" dirty="0" err="1"/>
              <a:t>E.F.Codd</a:t>
            </a:r>
            <a:r>
              <a:rPr lang="ko-KR" altLang="en-US" dirty="0"/>
              <a:t>라는 학자가 수학 모델에 근거해 고안</a:t>
            </a:r>
            <a:endParaRPr lang="en-US" altLang="ko-KR" dirty="0"/>
          </a:p>
          <a:p>
            <a:pPr lvl="3"/>
            <a:r>
              <a:rPr lang="ko-KR" altLang="en-US" dirty="0">
                <a:solidFill>
                  <a:srgbClr val="00B050"/>
                </a:solidFill>
              </a:rPr>
              <a:t>데이터베이스는 테이블</a:t>
            </a:r>
            <a:r>
              <a:rPr lang="en-US" altLang="ko-KR" dirty="0">
                <a:solidFill>
                  <a:srgbClr val="00B050"/>
                </a:solidFill>
              </a:rPr>
              <a:t>(Table)</a:t>
            </a:r>
            <a:r>
              <a:rPr lang="ko-KR" altLang="en-US" dirty="0">
                <a:solidFill>
                  <a:srgbClr val="00B050"/>
                </a:solidFill>
              </a:rPr>
              <a:t>이라 불리는 최소 단위로 구성</a:t>
            </a:r>
            <a:endParaRPr lang="en-US" altLang="ko-KR" dirty="0">
              <a:solidFill>
                <a:srgbClr val="00B050"/>
              </a:solidFill>
            </a:endParaRPr>
          </a:p>
          <a:p>
            <a:pPr lvl="4"/>
            <a:r>
              <a:rPr lang="ko-KR" altLang="en-US" dirty="0"/>
              <a:t>테이블은 하나 이상의 열로 구성</a:t>
            </a:r>
            <a:endParaRPr lang="en-US" altLang="ko-KR" dirty="0"/>
          </a:p>
          <a:p>
            <a:pPr lvl="3"/>
            <a:r>
              <a:rPr lang="ko-KR" altLang="en-US" dirty="0"/>
              <a:t>장점</a:t>
            </a:r>
            <a:endParaRPr lang="en-US" altLang="ko-KR" dirty="0"/>
          </a:p>
          <a:p>
            <a:pPr lvl="4"/>
            <a:r>
              <a:rPr lang="ko-KR" altLang="en-US" dirty="0"/>
              <a:t>다른 </a:t>
            </a:r>
            <a:r>
              <a:rPr lang="en-US" altLang="ko-KR" dirty="0"/>
              <a:t>DBMS</a:t>
            </a:r>
            <a:r>
              <a:rPr lang="ko-KR" altLang="en-US" dirty="0"/>
              <a:t>에 비해 업무가 변화될 경우 쉽게 변화에 순응</a:t>
            </a:r>
            <a:endParaRPr lang="en-US" altLang="ko-KR" dirty="0"/>
          </a:p>
          <a:p>
            <a:pPr lvl="4"/>
            <a:r>
              <a:rPr lang="ko-KR" altLang="en-US" dirty="0"/>
              <a:t>유지보수 측면에서 편리</a:t>
            </a:r>
            <a:endParaRPr lang="en-US" altLang="ko-KR" dirty="0"/>
          </a:p>
          <a:p>
            <a:pPr lvl="4"/>
            <a:r>
              <a:rPr lang="ko-KR" altLang="en-US" dirty="0"/>
              <a:t>대용량 데이터의 관리와 데이터 무결성 보장</a:t>
            </a:r>
            <a:endParaRPr lang="en-US" altLang="ko-KR" dirty="0"/>
          </a:p>
          <a:p>
            <a:pPr lvl="3"/>
            <a:r>
              <a:rPr lang="ko-KR" altLang="en-US" dirty="0"/>
              <a:t>단점</a:t>
            </a:r>
            <a:endParaRPr lang="en-US" altLang="ko-KR" dirty="0"/>
          </a:p>
          <a:p>
            <a:pPr lvl="4"/>
            <a:r>
              <a:rPr lang="ko-KR" altLang="en-US" dirty="0"/>
              <a:t>시스템 자원을 많이 차지해 시스템이 전반적으로 느려짐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하드웨어 발전으로 극복</a:t>
            </a:r>
            <a:endParaRPr lang="en-US" altLang="ko-KR" dirty="0"/>
          </a:p>
          <a:p>
            <a:r>
              <a:rPr lang="en-US" altLang="ko-KR" dirty="0"/>
              <a:t>MySQL </a:t>
            </a:r>
            <a:r>
              <a:rPr lang="ko-KR" altLang="en-US" dirty="0"/>
              <a:t>개요와 변천사</a:t>
            </a:r>
            <a:r>
              <a:rPr lang="en-US" altLang="ko-KR" dirty="0"/>
              <a:t>	</a:t>
            </a:r>
          </a:p>
          <a:p>
            <a:pPr lvl="1"/>
            <a:r>
              <a:rPr lang="en-US" altLang="ko-KR" dirty="0"/>
              <a:t>MySQL</a:t>
            </a:r>
            <a:r>
              <a:rPr lang="ko-KR" altLang="en-US" dirty="0"/>
              <a:t>은 </a:t>
            </a:r>
            <a:r>
              <a:rPr lang="en-US" altLang="ko-KR" dirty="0"/>
              <a:t>Oracle </a:t>
            </a:r>
            <a:r>
              <a:rPr lang="ko-KR" altLang="en-US" dirty="0"/>
              <a:t>사에서 제작한 </a:t>
            </a:r>
            <a:r>
              <a:rPr lang="en-US" altLang="ko-KR" dirty="0"/>
              <a:t>DBMS</a:t>
            </a:r>
          </a:p>
          <a:p>
            <a:pPr lvl="2"/>
            <a:r>
              <a:rPr lang="ko-KR" altLang="en-US" dirty="0"/>
              <a:t>교재 </a:t>
            </a:r>
            <a:r>
              <a:rPr lang="en-US" altLang="ko-KR" dirty="0"/>
              <a:t>15page </a:t>
            </a:r>
            <a:r>
              <a:rPr lang="ko-KR" altLang="en-US" dirty="0"/>
              <a:t>참고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887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MySQL</a:t>
            </a:r>
            <a:r>
              <a:rPr lang="ko-KR" altLang="en-US" dirty="0"/>
              <a:t>을 이용한 데이터베이스 구축 절차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데이터 활용 실습 </a:t>
            </a:r>
            <a:r>
              <a:rPr lang="en-US" altLang="ko-KR" dirty="0"/>
              <a:t>1 - SELECT * FROM </a:t>
            </a:r>
            <a:r>
              <a:rPr lang="en-US" altLang="ko-KR" i="1" dirty="0" err="1">
                <a:solidFill>
                  <a:schemeClr val="bg1">
                    <a:lumMod val="50000"/>
                  </a:schemeClr>
                </a:solidFill>
              </a:rPr>
              <a:t>table_name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6. </a:t>
            </a:r>
            <a:r>
              <a:rPr lang="ko-KR" altLang="en-US" dirty="0"/>
              <a:t>쿼리 창에 </a:t>
            </a:r>
            <a:r>
              <a:rPr lang="ko-KR" altLang="en-US" dirty="0" err="1"/>
              <a:t>쿼리문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SELECT * FROM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productTBL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pPr lvl="2"/>
            <a:r>
              <a:rPr lang="en-US" altLang="ko-KR" dirty="0"/>
              <a:t>SELECT </a:t>
            </a:r>
            <a:r>
              <a:rPr lang="en-US" altLang="ko-KR" dirty="0" err="1"/>
              <a:t>productName</a:t>
            </a:r>
            <a:r>
              <a:rPr lang="en-US" altLang="ko-KR" dirty="0"/>
              <a:t>, company FROM  </a:t>
            </a:r>
            <a:r>
              <a:rPr lang="en-US" altLang="ko-KR" dirty="0" err="1"/>
              <a:t>productTBL</a:t>
            </a:r>
            <a:r>
              <a:rPr lang="en-US" altLang="ko-KR" dirty="0"/>
              <a:t>; </a:t>
            </a:r>
            <a:r>
              <a:rPr lang="en-US" altLang="ko-KR" i="1" dirty="0">
                <a:solidFill>
                  <a:schemeClr val="bg1">
                    <a:lumMod val="75000"/>
                  </a:schemeClr>
                </a:solidFill>
              </a:rPr>
              <a:t>[Ctrl + Shift + Enter]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60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01AB16-00C0-7F44-2EE1-223C2A08A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374" y="2007724"/>
            <a:ext cx="8516539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709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MySQL</a:t>
            </a:r>
            <a:r>
              <a:rPr lang="ko-KR" altLang="en-US" dirty="0"/>
              <a:t>을 이용한 데이터베이스 구축 절차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데이터 활용 실습 </a:t>
            </a:r>
            <a:r>
              <a:rPr lang="en-US" altLang="ko-KR" dirty="0"/>
              <a:t>2 - SELECT * FROM </a:t>
            </a:r>
            <a:r>
              <a:rPr lang="en-US" altLang="ko-KR" i="1" dirty="0" err="1">
                <a:solidFill>
                  <a:schemeClr val="bg1">
                    <a:lumMod val="50000"/>
                  </a:schemeClr>
                </a:solidFill>
              </a:rPr>
              <a:t>table_name</a:t>
            </a:r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/>
              <a:t>WHERE </a:t>
            </a:r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condition</a:t>
            </a:r>
          </a:p>
          <a:p>
            <a:pPr lvl="1"/>
            <a:r>
              <a:rPr lang="ko-KR" altLang="en-US" dirty="0"/>
              <a:t>쿼리 창에 </a:t>
            </a:r>
            <a:r>
              <a:rPr lang="ko-KR" altLang="en-US" dirty="0" err="1"/>
              <a:t>쿼리문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2"/>
            <a:r>
              <a:rPr lang="en-US" altLang="ko-KR" dirty="0"/>
              <a:t>SELECT </a:t>
            </a:r>
            <a:r>
              <a:rPr lang="en-US" altLang="ko-KR" dirty="0" err="1"/>
              <a:t>memberName</a:t>
            </a:r>
            <a:r>
              <a:rPr lang="en-US" altLang="ko-KR" dirty="0"/>
              <a:t>, </a:t>
            </a:r>
            <a:r>
              <a:rPr lang="en-US" altLang="ko-KR" dirty="0" err="1"/>
              <a:t>memberAddress</a:t>
            </a:r>
            <a:r>
              <a:rPr lang="en-US" altLang="ko-KR" dirty="0"/>
              <a:t> FROM </a:t>
            </a:r>
            <a:r>
              <a:rPr lang="en-US" altLang="ko-KR" dirty="0" err="1"/>
              <a:t>memberTBL</a:t>
            </a:r>
            <a:r>
              <a:rPr lang="en-US" altLang="ko-KR" dirty="0"/>
              <a:t>; </a:t>
            </a:r>
            <a:r>
              <a:rPr lang="en-US" altLang="ko-KR" i="1" dirty="0">
                <a:solidFill>
                  <a:schemeClr val="bg1">
                    <a:lumMod val="75000"/>
                  </a:schemeClr>
                </a:solidFill>
              </a:rPr>
              <a:t>[Ctrl + Shift + Enter]</a:t>
            </a:r>
          </a:p>
          <a:p>
            <a:pPr lvl="2"/>
            <a:endParaRPr lang="en-US" altLang="ko-KR" i="1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endParaRPr lang="en-US" altLang="ko-KR" i="1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endParaRPr lang="en-US" altLang="ko-KR" i="1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endParaRPr lang="en-US" altLang="ko-KR" i="1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endParaRPr lang="en-US" altLang="ko-KR" i="1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altLang="ko-KR" dirty="0"/>
              <a:t>SELECT * FROM </a:t>
            </a:r>
            <a:r>
              <a:rPr lang="en-US" altLang="ko-KR" dirty="0" err="1"/>
              <a:t>memberTBL</a:t>
            </a:r>
            <a:r>
              <a:rPr lang="en-US" altLang="ko-KR" dirty="0"/>
              <a:t> WHERE </a:t>
            </a:r>
            <a:r>
              <a:rPr lang="en-US" altLang="ko-KR" dirty="0" err="1"/>
              <a:t>memberName</a:t>
            </a:r>
            <a:r>
              <a:rPr lang="en-US" altLang="ko-KR" dirty="0"/>
              <a:t>=‘</a:t>
            </a:r>
            <a:r>
              <a:rPr lang="ko-KR" altLang="en-US" dirty="0"/>
              <a:t>지운이</a:t>
            </a:r>
            <a:r>
              <a:rPr lang="en-US" altLang="ko-KR" dirty="0"/>
              <a:t>’; </a:t>
            </a:r>
            <a:r>
              <a:rPr lang="en-US" altLang="ko-KR" i="1" dirty="0">
                <a:solidFill>
                  <a:schemeClr val="bg1">
                    <a:lumMod val="75000"/>
                  </a:schemeClr>
                </a:solidFill>
              </a:rPr>
              <a:t>[Ctrl + Shift + Enter]</a:t>
            </a:r>
          </a:p>
          <a:p>
            <a:pPr lvl="2"/>
            <a:endParaRPr lang="en-US" altLang="ko-KR" i="1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61</a:t>
            </a:fld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F36BC6-D41A-2AFF-EA1E-7F47A5ED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060" y="1766565"/>
            <a:ext cx="8507012" cy="11336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A939E6-974C-3189-9B5F-5D37037F4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308" y="3580269"/>
            <a:ext cx="8535591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74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ko-KR" altLang="en-US" dirty="0"/>
              <a:t>쉬어 가는 페이지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 err="1"/>
              <a:t>데이블</a:t>
            </a:r>
            <a:r>
              <a:rPr lang="ko-KR" altLang="en-US" dirty="0"/>
              <a:t> 이름에 공백 문자 포함</a:t>
            </a:r>
            <a:r>
              <a:rPr lang="en-US" altLang="ko-KR" dirty="0"/>
              <a:t>, “My Table“</a:t>
            </a:r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쿼리 창의 </a:t>
            </a:r>
            <a:r>
              <a:rPr lang="en-US" altLang="ko-KR" dirty="0"/>
              <a:t>SQL </a:t>
            </a:r>
            <a:r>
              <a:rPr lang="ko-KR" altLang="en-US" dirty="0"/>
              <a:t>문을 전부다 </a:t>
            </a:r>
            <a:r>
              <a:rPr lang="ko-KR" altLang="en-US" dirty="0" err="1"/>
              <a:t>지움니다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단순히</a:t>
            </a:r>
            <a:r>
              <a:rPr lang="en-US" altLang="ko-KR" dirty="0"/>
              <a:t>,</a:t>
            </a:r>
            <a:r>
              <a:rPr lang="ko-KR" altLang="en-US" dirty="0"/>
              <a:t> 쿼리 창을 깔끔하게 정리하기 위해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ko-KR" altLang="en-US" dirty="0"/>
              <a:t>테이블 생성을 위한 </a:t>
            </a:r>
            <a:r>
              <a:rPr lang="ko-KR" altLang="en-US" dirty="0" err="1"/>
              <a:t>쿼리문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2"/>
            <a:r>
              <a:rPr lang="en-US" altLang="ko-KR" dirty="0"/>
              <a:t>CREATE TABLE `my table` (id INT); </a:t>
            </a:r>
            <a:r>
              <a:rPr lang="en-US" altLang="ko-KR" i="1" dirty="0">
                <a:solidFill>
                  <a:schemeClr val="bg1">
                    <a:lumMod val="75000"/>
                  </a:schemeClr>
                </a:solidFill>
              </a:rPr>
              <a:t>[Ctrl + Shift + Enter]</a:t>
            </a:r>
            <a:endParaRPr lang="en-US" altLang="ko-KR" dirty="0"/>
          </a:p>
          <a:p>
            <a:pPr lvl="3"/>
            <a:r>
              <a:rPr lang="ko-KR" altLang="en-US" dirty="0"/>
              <a:t>위 쿼리 문에서 </a:t>
            </a:r>
            <a:r>
              <a:rPr lang="en-US" altLang="ko-KR" dirty="0"/>
              <a:t>`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 err="1"/>
              <a:t>백틱</a:t>
            </a:r>
            <a:r>
              <a:rPr lang="en-US" altLang="ko-KR" dirty="0"/>
              <a:t>(backtick)</a:t>
            </a:r>
            <a:r>
              <a:rPr lang="ko-KR" altLang="en-US" dirty="0"/>
              <a:t>임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 err="1"/>
              <a:t>쿼리문</a:t>
            </a:r>
            <a:r>
              <a:rPr lang="ko-KR" altLang="en-US" dirty="0"/>
              <a:t> 실행 후 결과 확인</a:t>
            </a:r>
            <a:endParaRPr lang="en-US" altLang="ko-KR" dirty="0"/>
          </a:p>
          <a:p>
            <a:pPr lvl="2"/>
            <a:r>
              <a:rPr lang="en-US" altLang="ko-KR" dirty="0" err="1"/>
              <a:t>shopdb</a:t>
            </a:r>
            <a:r>
              <a:rPr lang="en-US" altLang="ko-KR" dirty="0"/>
              <a:t>/Tables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후 </a:t>
            </a:r>
            <a:r>
              <a:rPr lang="en-US" altLang="ko-KR" dirty="0"/>
              <a:t>“Refresh All”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4. ‘my</a:t>
            </a:r>
            <a:r>
              <a:rPr lang="ko-KR" altLang="en-US" dirty="0"/>
              <a:t> </a:t>
            </a:r>
            <a:r>
              <a:rPr lang="en-US" altLang="ko-KR" dirty="0"/>
              <a:t>table’</a:t>
            </a:r>
            <a:r>
              <a:rPr lang="ko-KR" altLang="en-US" dirty="0"/>
              <a:t> 삭제</a:t>
            </a:r>
            <a:endParaRPr lang="en-US" altLang="ko-KR" dirty="0"/>
          </a:p>
          <a:p>
            <a:pPr lvl="2"/>
            <a:r>
              <a:rPr lang="en-US" altLang="ko-KR" dirty="0"/>
              <a:t>‘my table’ </a:t>
            </a:r>
            <a:r>
              <a:rPr lang="ko-KR" altLang="en-US" dirty="0"/>
              <a:t>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후 </a:t>
            </a:r>
            <a:r>
              <a:rPr lang="en-US" altLang="ko-KR" dirty="0"/>
              <a:t>“Drop table…” </a:t>
            </a:r>
            <a:r>
              <a:rPr lang="ko-KR" altLang="en-US" dirty="0"/>
              <a:t>선택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62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52DB41-BF28-EECC-677E-EF43FCB99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1916832"/>
            <a:ext cx="2067213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237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</a:t>
            </a:r>
            <a:r>
              <a:rPr lang="ko-KR" altLang="en-US" dirty="0"/>
              <a:t>테이블 외의 데이터베이스 개체의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인덱스</a:t>
            </a:r>
            <a:endParaRPr lang="en-US" altLang="ko-KR" dirty="0"/>
          </a:p>
          <a:p>
            <a:pPr lvl="2"/>
            <a:r>
              <a:rPr lang="ko-KR" altLang="en-US" dirty="0"/>
              <a:t>자세한 이야기는 </a:t>
            </a:r>
            <a:r>
              <a:rPr lang="en-US" altLang="ko-KR" dirty="0"/>
              <a:t>9</a:t>
            </a:r>
            <a:r>
              <a:rPr lang="ko-KR" altLang="en-US" dirty="0"/>
              <a:t>장에서 학습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지금은 인덱스가 무엇인지 개념만 파악</a:t>
            </a:r>
            <a:endParaRPr lang="en-US" altLang="ko-KR" dirty="0"/>
          </a:p>
          <a:p>
            <a:pPr lvl="1"/>
            <a:r>
              <a:rPr lang="ko-KR" altLang="en-US" dirty="0"/>
              <a:t>책 뒤에 붙어 있는 </a:t>
            </a:r>
            <a:r>
              <a:rPr lang="en-US" altLang="ko-KR" dirty="0"/>
              <a:t>‘</a:t>
            </a:r>
            <a:r>
              <a:rPr lang="ko-KR" altLang="en-US" dirty="0"/>
              <a:t>찾아보기</a:t>
            </a:r>
            <a:r>
              <a:rPr lang="en-US" altLang="ko-KR" dirty="0"/>
              <a:t>(</a:t>
            </a:r>
            <a:r>
              <a:rPr lang="ko-KR" altLang="en-US" dirty="0"/>
              <a:t>색인</a:t>
            </a:r>
            <a:r>
              <a:rPr lang="en-US" altLang="ko-KR" dirty="0"/>
              <a:t>)’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같은 개념</a:t>
            </a:r>
            <a:endParaRPr lang="en-US" altLang="ko-KR" dirty="0"/>
          </a:p>
          <a:p>
            <a:pPr lvl="2"/>
            <a:r>
              <a:rPr lang="ko-KR" altLang="en-US" dirty="0"/>
              <a:t>책의 내용 중에서 특정 단어를 찾고자 할 때 책의 첫 페이지부터 마지막 페이지까지 전부 찾아 보는 것과 책 뒤에 </a:t>
            </a:r>
            <a:r>
              <a:rPr lang="en-US" altLang="ko-KR" dirty="0"/>
              <a:t>‘</a:t>
            </a:r>
            <a:r>
              <a:rPr lang="ko-KR" altLang="en-US" dirty="0"/>
              <a:t>찾아보기</a:t>
            </a:r>
            <a:r>
              <a:rPr lang="en-US" altLang="ko-KR" dirty="0"/>
              <a:t>(</a:t>
            </a:r>
            <a:r>
              <a:rPr lang="ko-KR" altLang="en-US" dirty="0"/>
              <a:t>색인</a:t>
            </a:r>
            <a:r>
              <a:rPr lang="en-US" altLang="ko-KR" dirty="0"/>
              <a:t>)’</a:t>
            </a:r>
            <a:r>
              <a:rPr lang="ko-KR" altLang="en-US" dirty="0"/>
              <a:t>을 찾아보고 색인이 나와 있는 페이지로 바로 찾아가는 것이 훨씬 빠름</a:t>
            </a:r>
            <a:endParaRPr lang="en-US" altLang="ko-KR" dirty="0"/>
          </a:p>
          <a:p>
            <a:pPr lvl="1"/>
            <a:r>
              <a:rPr lang="ko-KR" altLang="en-US" dirty="0"/>
              <a:t>인덱스를 활용할 때</a:t>
            </a:r>
            <a:r>
              <a:rPr lang="en-US" altLang="ko-KR" dirty="0"/>
              <a:t>, </a:t>
            </a:r>
            <a:r>
              <a:rPr lang="ko-KR" altLang="en-US" dirty="0"/>
              <a:t>데이터 양이 많을수록 응답 속도가 현저하게 </a:t>
            </a:r>
            <a:r>
              <a:rPr lang="ko-KR" altLang="en-US" dirty="0" err="1"/>
              <a:t>빨라짐</a:t>
            </a:r>
            <a:endParaRPr lang="en-US" altLang="ko-KR" dirty="0"/>
          </a:p>
          <a:p>
            <a:pPr lvl="1"/>
            <a:r>
              <a:rPr lang="ko-KR" altLang="en-US" dirty="0"/>
              <a:t>테이블의 </a:t>
            </a:r>
            <a:r>
              <a:rPr lang="en-US" altLang="ko-KR" dirty="0"/>
              <a:t>‘</a:t>
            </a:r>
            <a:r>
              <a:rPr lang="ko-KR" altLang="en-US" dirty="0"/>
              <a:t>열</a:t>
            </a:r>
            <a:r>
              <a:rPr lang="en-US" altLang="ko-KR" dirty="0"/>
              <a:t>＇</a:t>
            </a:r>
            <a:r>
              <a:rPr lang="ko-KR" altLang="en-US" dirty="0"/>
              <a:t>단위로 생성됨</a:t>
            </a:r>
            <a:endParaRPr lang="en-US" altLang="ko-KR" dirty="0"/>
          </a:p>
          <a:p>
            <a:pPr marL="362829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</a:t>
            </a:r>
            <a:r>
              <a:rPr lang="ko-KR" altLang="en-US" dirty="0"/>
              <a:t>테이블 외의 데이터베이스 개체의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인덱스 관련 실습</a:t>
            </a:r>
            <a:endParaRPr lang="en-US" altLang="ko-KR" dirty="0"/>
          </a:p>
          <a:p>
            <a:pPr lvl="2"/>
            <a:r>
              <a:rPr lang="ko-KR" altLang="en-US" dirty="0"/>
              <a:t>인덱스를 사용할 때 실행 속도가 빨라진다는 것을 확인하기 위해 어느 정도 데이터 양이 있는 데이터베이스가 필요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0. Workbench </a:t>
            </a:r>
            <a:r>
              <a:rPr lang="ko-KR" altLang="en-US" dirty="0"/>
              <a:t>실행 </a:t>
            </a:r>
            <a:r>
              <a:rPr lang="en-US" altLang="ko-KR" dirty="0"/>
              <a:t>(</a:t>
            </a:r>
            <a:r>
              <a:rPr lang="ko-KR" altLang="en-US" dirty="0"/>
              <a:t>또는 실행 중이라면</a:t>
            </a:r>
            <a:r>
              <a:rPr lang="en-US" altLang="ko-KR" dirty="0"/>
              <a:t>) </a:t>
            </a:r>
            <a:r>
              <a:rPr lang="ko-KR" altLang="en-US" dirty="0"/>
              <a:t>열려 있는 모든 쿼리 창을 닫는다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en-US" altLang="ko-KR" dirty="0" err="1"/>
              <a:t>shopDB</a:t>
            </a:r>
            <a:r>
              <a:rPr lang="ko-KR" altLang="en-US" dirty="0"/>
              <a:t>에 데이터 양이 어느 정도 되는 테이블 생성</a:t>
            </a:r>
            <a:endParaRPr lang="en-US" altLang="ko-KR" dirty="0"/>
          </a:p>
          <a:p>
            <a:pPr lvl="2"/>
            <a:r>
              <a:rPr lang="en-US" altLang="ko-KR" dirty="0"/>
              <a:t>SQL </a:t>
            </a:r>
            <a:r>
              <a:rPr lang="ko-KR" altLang="en-US" dirty="0"/>
              <a:t>문 작성 후 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실행 결과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64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EB9AEC-3097-D4B4-942C-AF0773D0C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865" y="2204864"/>
            <a:ext cx="4620270" cy="1505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5FCD8-B1F2-D09E-35B6-4A2BB280D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007" y="4221088"/>
            <a:ext cx="8545118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490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</a:t>
            </a:r>
            <a:r>
              <a:rPr lang="ko-KR" altLang="en-US" dirty="0"/>
              <a:t>테이블 외의 데이터베이스 개체의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인덱스 관련 실습</a:t>
            </a:r>
            <a:endParaRPr lang="en-US" altLang="ko-KR" dirty="0"/>
          </a:p>
          <a:p>
            <a:pPr lvl="2"/>
            <a:r>
              <a:rPr lang="ko-KR" altLang="en-US" dirty="0"/>
              <a:t>먼저 인덱스가 없는 상태에서 쿼리가 어떻게 작동하는지 확인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3.  </a:t>
            </a:r>
            <a:r>
              <a:rPr lang="en-US" altLang="ko-KR" dirty="0" err="1"/>
              <a:t>indexTBL</a:t>
            </a:r>
            <a:r>
              <a:rPr lang="ko-KR" altLang="en-US" dirty="0"/>
              <a:t>에서 </a:t>
            </a:r>
            <a:r>
              <a:rPr lang="en-US" altLang="ko-KR" dirty="0" err="1"/>
              <a:t>first_name</a:t>
            </a:r>
            <a:r>
              <a:rPr lang="ko-KR" altLang="en-US" dirty="0"/>
              <a:t>이 </a:t>
            </a:r>
            <a:r>
              <a:rPr lang="en-US" altLang="ko-KR" dirty="0"/>
              <a:t>Mary</a:t>
            </a:r>
            <a:r>
              <a:rPr lang="ko-KR" altLang="en-US" dirty="0"/>
              <a:t>인 사람을 조회</a:t>
            </a:r>
            <a:endParaRPr lang="en-US" altLang="ko-KR" dirty="0"/>
          </a:p>
          <a:p>
            <a:pPr lvl="2"/>
            <a:r>
              <a:rPr lang="en-US" altLang="ko-KR" dirty="0"/>
              <a:t>SQL </a:t>
            </a:r>
            <a:r>
              <a:rPr lang="ko-KR" altLang="en-US" dirty="0"/>
              <a:t>문 실행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아래 그림의 오른쪽에서 아래로 내려가는 아이콘을 계속 클릭하여 제일 아래로 내려서 </a:t>
            </a:r>
            <a:r>
              <a:rPr lang="en-US" altLang="ko-KR" dirty="0"/>
              <a:t>[Execution Plan](</a:t>
            </a:r>
            <a:r>
              <a:rPr lang="ko-KR" altLang="en-US" dirty="0"/>
              <a:t>실행</a:t>
            </a:r>
            <a:r>
              <a:rPr lang="en-US" altLang="ko-KR" dirty="0"/>
              <a:t> </a:t>
            </a:r>
            <a:r>
              <a:rPr lang="ko-KR" altLang="en-US" dirty="0"/>
              <a:t>계획</a:t>
            </a:r>
            <a:r>
              <a:rPr lang="en-US" altLang="ko-KR" dirty="0"/>
              <a:t>)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‘Full Table Scan’(</a:t>
            </a:r>
            <a:r>
              <a:rPr lang="ko-KR" altLang="en-US" dirty="0"/>
              <a:t>전체 테이블 스캔</a:t>
            </a:r>
            <a:r>
              <a:rPr lang="en-US" altLang="ko-KR" dirty="0"/>
              <a:t>) : </a:t>
            </a:r>
            <a:r>
              <a:rPr lang="ko-KR" altLang="en-US" dirty="0"/>
              <a:t>인덱스를 사용하지 않고 테이블 전체를 검색했다는 뜻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500</a:t>
            </a:r>
            <a:r>
              <a:rPr lang="ko-KR" altLang="en-US" dirty="0"/>
              <a:t> 개의 행을 읽어서 </a:t>
            </a:r>
            <a:r>
              <a:rPr lang="en-US" altLang="ko-KR" dirty="0"/>
              <a:t>1</a:t>
            </a:r>
            <a:r>
              <a:rPr lang="ko-KR" altLang="en-US" dirty="0"/>
              <a:t>개의 결과를 찾음</a:t>
            </a:r>
            <a:endParaRPr lang="en-US" altLang="ko-KR" dirty="0"/>
          </a:p>
          <a:p>
            <a:pPr lvl="3"/>
            <a:r>
              <a:rPr lang="en-US" altLang="ko-KR" dirty="0"/>
              <a:t>‘Query cost: 50.75’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65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826FA7-010F-F65D-0FCC-1D43F5FB0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36" y="1772816"/>
            <a:ext cx="4725059" cy="3048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6AAFDC-7B0F-A3FE-FB86-589699B17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2563446"/>
            <a:ext cx="8535591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857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</a:t>
            </a:r>
            <a:r>
              <a:rPr lang="ko-KR" altLang="en-US" dirty="0"/>
              <a:t>테이블 외의 데이터베이스 개체의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인덱스 관련 실습</a:t>
            </a:r>
            <a:endParaRPr lang="en-US" altLang="ko-KR" dirty="0"/>
          </a:p>
          <a:p>
            <a:pPr lvl="2"/>
            <a:r>
              <a:rPr lang="ko-KR" altLang="en-US" dirty="0"/>
              <a:t>인덱스가 있는 상태에서 쿼리가 어떻게 작동하는지 확인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4.  </a:t>
            </a:r>
            <a:r>
              <a:rPr lang="en-US" altLang="ko-KR" dirty="0" err="1"/>
              <a:t>indexTBL</a:t>
            </a:r>
            <a:r>
              <a:rPr lang="ko-KR" altLang="en-US" dirty="0"/>
              <a:t>에서 </a:t>
            </a:r>
            <a:r>
              <a:rPr lang="en-US" altLang="ko-KR" dirty="0" err="1"/>
              <a:t>first_name</a:t>
            </a:r>
            <a:r>
              <a:rPr lang="en-US" altLang="ko-KR" dirty="0"/>
              <a:t> </a:t>
            </a:r>
            <a:r>
              <a:rPr lang="ko-KR" altLang="en-US" dirty="0"/>
              <a:t>열에 인덱스를 생성</a:t>
            </a:r>
            <a:endParaRPr lang="en-US" altLang="ko-KR" dirty="0"/>
          </a:p>
          <a:p>
            <a:pPr lvl="2"/>
            <a:r>
              <a:rPr lang="en-US" altLang="ko-KR" dirty="0"/>
              <a:t>SQL</a:t>
            </a:r>
            <a:r>
              <a:rPr lang="ko-KR" altLang="en-US" dirty="0"/>
              <a:t> 문 작성 후 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Output </a:t>
            </a:r>
            <a:r>
              <a:rPr lang="ko-KR" altLang="en-US" dirty="0"/>
              <a:t>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5.  </a:t>
            </a:r>
            <a:r>
              <a:rPr lang="en-US" altLang="ko-KR" dirty="0" err="1"/>
              <a:t>indexTBL</a:t>
            </a:r>
            <a:r>
              <a:rPr lang="ko-KR" altLang="en-US" dirty="0"/>
              <a:t>에서 </a:t>
            </a:r>
            <a:r>
              <a:rPr lang="en-US" altLang="ko-KR" dirty="0" err="1"/>
              <a:t>first_name</a:t>
            </a:r>
            <a:r>
              <a:rPr lang="ko-KR" altLang="en-US" dirty="0"/>
              <a:t>이 </a:t>
            </a:r>
            <a:r>
              <a:rPr lang="en-US" altLang="ko-KR" dirty="0"/>
              <a:t>Mary</a:t>
            </a:r>
            <a:r>
              <a:rPr lang="ko-KR" altLang="en-US" dirty="0"/>
              <a:t>인 사람을 조회</a:t>
            </a:r>
            <a:endParaRPr lang="en-US" altLang="ko-KR" dirty="0"/>
          </a:p>
          <a:p>
            <a:pPr lvl="2"/>
            <a:r>
              <a:rPr lang="en-US" altLang="ko-KR" dirty="0"/>
              <a:t>SQL </a:t>
            </a:r>
            <a:r>
              <a:rPr lang="ko-KR" altLang="en-US" dirty="0"/>
              <a:t>문 실행 </a:t>
            </a:r>
            <a:endParaRPr lang="en-US" altLang="ko-KR" dirty="0"/>
          </a:p>
          <a:p>
            <a:pPr lvl="2"/>
            <a:r>
              <a:rPr lang="ko-KR" altLang="en-US" dirty="0"/>
              <a:t>아래 그림의 오른쪽에서 아래로 내려가는 아이콘을 계속 클릭하여 제일 아래로 내려서 </a:t>
            </a:r>
            <a:r>
              <a:rPr lang="en-US" altLang="ko-KR" dirty="0"/>
              <a:t>[Execution Plan](</a:t>
            </a:r>
            <a:r>
              <a:rPr lang="ko-KR" altLang="en-US" dirty="0"/>
              <a:t>실행</a:t>
            </a:r>
            <a:r>
              <a:rPr lang="en-US" altLang="ko-KR" dirty="0"/>
              <a:t> </a:t>
            </a:r>
            <a:r>
              <a:rPr lang="ko-KR" altLang="en-US" dirty="0"/>
              <a:t>계획</a:t>
            </a:r>
            <a:r>
              <a:rPr lang="en-US" altLang="ko-KR" dirty="0"/>
              <a:t>)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‘Non-Unique Key Lookup’(</a:t>
            </a:r>
            <a:r>
              <a:rPr lang="ko-KR" altLang="en-US" dirty="0"/>
              <a:t>인덱스를 사용했다는 의미</a:t>
            </a:r>
            <a:r>
              <a:rPr lang="en-US" altLang="ko-KR" dirty="0"/>
              <a:t>) : </a:t>
            </a:r>
            <a:r>
              <a:rPr lang="ko-KR" altLang="en-US" dirty="0"/>
              <a:t>인덱스를 사용하여 결과를 찾았다는 의미</a:t>
            </a:r>
            <a:endParaRPr lang="en-US" altLang="ko-KR" dirty="0"/>
          </a:p>
          <a:p>
            <a:pPr lvl="3"/>
            <a:r>
              <a:rPr lang="en-US" altLang="ko-KR" dirty="0"/>
              <a:t>‘Query cost: 0.35’</a:t>
            </a: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marL="574480" lvl="2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66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C04F05-ADCA-8A67-A8C3-44D009817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219" y="1844824"/>
            <a:ext cx="5734850" cy="2762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2FE860-97EA-CE3E-876F-B0E11A848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2563446"/>
            <a:ext cx="8287907" cy="1619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E7F8B9-A114-4696-76BF-7062963F6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927" y="3115856"/>
            <a:ext cx="4725059" cy="3048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145E95-1810-D9AD-0058-950B915C3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5564" y="3811161"/>
            <a:ext cx="1686160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470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</a:t>
            </a:r>
            <a:r>
              <a:rPr lang="ko-KR" altLang="en-US" dirty="0"/>
              <a:t>테이블 외의 데이터베이스 개체의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뷰</a:t>
            </a:r>
            <a:r>
              <a:rPr lang="en-US" altLang="ko-KR" dirty="0"/>
              <a:t>(View)</a:t>
            </a:r>
          </a:p>
          <a:p>
            <a:pPr lvl="1"/>
            <a:r>
              <a:rPr lang="ko-KR" altLang="en-US" dirty="0"/>
              <a:t>가상의 테이블</a:t>
            </a:r>
            <a:endParaRPr lang="en-US" altLang="ko-KR" dirty="0"/>
          </a:p>
          <a:p>
            <a:pPr lvl="2"/>
            <a:r>
              <a:rPr lang="ko-KR" altLang="en-US" dirty="0"/>
              <a:t>실제 행 데이터를 가지고 있지 않음</a:t>
            </a:r>
            <a:endParaRPr lang="en-US" altLang="ko-KR" dirty="0"/>
          </a:p>
          <a:p>
            <a:pPr lvl="3"/>
            <a:r>
              <a:rPr lang="ko-KR" altLang="en-US" dirty="0"/>
              <a:t>그 실체는 없는 것이며 진짜 </a:t>
            </a:r>
            <a:r>
              <a:rPr lang="ko-KR" altLang="en-US" dirty="0" err="1"/>
              <a:t>데이블에</a:t>
            </a:r>
            <a:r>
              <a:rPr lang="ko-KR" altLang="en-US" dirty="0"/>
              <a:t> 링크</a:t>
            </a:r>
            <a:r>
              <a:rPr lang="en-US" altLang="ko-KR" dirty="0"/>
              <a:t>(link)</a:t>
            </a:r>
            <a:r>
              <a:rPr lang="ko-KR" altLang="en-US" dirty="0"/>
              <a:t>된 개념</a:t>
            </a:r>
            <a:endParaRPr lang="en-US" altLang="ko-KR" dirty="0"/>
          </a:p>
          <a:p>
            <a:pPr lvl="3"/>
            <a:r>
              <a:rPr lang="ko-KR" altLang="en-US" dirty="0"/>
              <a:t>그러나 뷰를 </a:t>
            </a:r>
            <a:r>
              <a:rPr lang="en-US" altLang="ko-KR" dirty="0"/>
              <a:t>SELECT </a:t>
            </a:r>
            <a:r>
              <a:rPr lang="ko-KR" altLang="en-US" dirty="0"/>
              <a:t>문으로 요청하면 진짜 테이블의 데이터가 조회되는 것과 동일한 결과를 얻음</a:t>
            </a:r>
            <a:endParaRPr lang="en-US" altLang="ko-KR" dirty="0"/>
          </a:p>
          <a:p>
            <a:pPr lvl="1"/>
            <a:r>
              <a:rPr lang="ko-KR" altLang="en-US" dirty="0"/>
              <a:t>아래 그림에서</a:t>
            </a:r>
            <a:endParaRPr lang="en-US" altLang="ko-KR" dirty="0"/>
          </a:p>
          <a:p>
            <a:pPr lvl="2"/>
            <a:r>
              <a:rPr lang="ko-KR" altLang="en-US" dirty="0"/>
              <a:t>아르바이트 생은 회원테이블에 접근이 불가능하게 설정해서 민감한 정보를 </a:t>
            </a:r>
            <a:r>
              <a:rPr lang="ko-KR" altLang="en-US" dirty="0" err="1"/>
              <a:t>연람할</a:t>
            </a:r>
            <a:r>
              <a:rPr lang="ko-KR" altLang="en-US" dirty="0"/>
              <a:t> 수 없게 하고 대신에 </a:t>
            </a:r>
            <a:r>
              <a:rPr lang="ko-KR" altLang="en-US" dirty="0" err="1"/>
              <a:t>연람</a:t>
            </a:r>
            <a:r>
              <a:rPr lang="ko-KR" altLang="en-US" dirty="0"/>
              <a:t> 가능한 </a:t>
            </a:r>
            <a:r>
              <a:rPr lang="ko-KR" altLang="en-US" dirty="0" err="1"/>
              <a:t>열만을</a:t>
            </a:r>
            <a:r>
              <a:rPr lang="ko-KR" altLang="en-US" dirty="0"/>
              <a:t> 뽑아서 뷰를 만들고 이 뷰만 </a:t>
            </a:r>
            <a:r>
              <a:rPr lang="ko-KR" altLang="en-US" dirty="0" err="1"/>
              <a:t>연람하게</a:t>
            </a:r>
            <a:r>
              <a:rPr lang="ko-KR" altLang="en-US" dirty="0"/>
              <a:t> 만들 수 있음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67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B602A1-5157-2BA4-3FCA-FD70D3F0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748" y="3039004"/>
            <a:ext cx="8009792" cy="3110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74797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</a:t>
            </a:r>
            <a:r>
              <a:rPr lang="ko-KR" altLang="en-US" dirty="0"/>
              <a:t>테이블 외의 데이터베이스 개체의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뷰</a:t>
            </a:r>
            <a:r>
              <a:rPr lang="en-US" altLang="ko-KR" dirty="0"/>
              <a:t>(View) </a:t>
            </a:r>
            <a:r>
              <a:rPr lang="ko-KR" altLang="en-US" dirty="0"/>
              <a:t>관련 실습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0. Workbench </a:t>
            </a:r>
            <a:r>
              <a:rPr lang="ko-KR" altLang="en-US" dirty="0"/>
              <a:t>실행 </a:t>
            </a:r>
            <a:r>
              <a:rPr lang="en-US" altLang="ko-KR" dirty="0"/>
              <a:t>(</a:t>
            </a:r>
            <a:r>
              <a:rPr lang="ko-KR" altLang="en-US" dirty="0"/>
              <a:t>또는 실행 중이라면</a:t>
            </a:r>
            <a:r>
              <a:rPr lang="en-US" altLang="ko-KR" dirty="0"/>
              <a:t>) </a:t>
            </a:r>
            <a:r>
              <a:rPr lang="ko-KR" altLang="en-US" dirty="0"/>
              <a:t>열려 있는 모든 쿼리 창을 닫는다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새 쿼리 창을 연다</a:t>
            </a:r>
            <a:endParaRPr lang="en-US" altLang="ko-KR" dirty="0"/>
          </a:p>
          <a:p>
            <a:pPr lvl="2"/>
            <a:r>
              <a:rPr lang="en-US" altLang="ko-KR" dirty="0"/>
              <a:t>[SCHEMA] </a:t>
            </a:r>
            <a:r>
              <a:rPr lang="ko-KR" altLang="en-US" dirty="0"/>
              <a:t>창에서 </a:t>
            </a:r>
            <a:r>
              <a:rPr lang="en-US" altLang="ko-KR" dirty="0" err="1"/>
              <a:t>shopdb</a:t>
            </a:r>
            <a:r>
              <a:rPr lang="ko-KR" altLang="en-US" dirty="0"/>
              <a:t>를 더블 클릭하거나 </a:t>
            </a:r>
            <a:r>
              <a:rPr lang="en-US" altLang="ko-KR" dirty="0"/>
              <a:t>‘USE </a:t>
            </a:r>
            <a:r>
              <a:rPr lang="en-US" altLang="ko-KR" dirty="0" err="1"/>
              <a:t>shopdb</a:t>
            </a:r>
            <a:r>
              <a:rPr lang="en-US" altLang="ko-KR" dirty="0"/>
              <a:t>’ </a:t>
            </a:r>
            <a:r>
              <a:rPr lang="ko-KR" altLang="en-US" dirty="0"/>
              <a:t>문을 실행해서 현재 작업하고 있는 데이터 베이스를 </a:t>
            </a:r>
            <a:r>
              <a:rPr lang="en-US" altLang="ko-KR" dirty="0" err="1"/>
              <a:t>shopDB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4"/>
            <a:r>
              <a:rPr lang="en-US" altLang="ko-KR" dirty="0"/>
              <a:t>※ </a:t>
            </a:r>
            <a:r>
              <a:rPr lang="ko-KR" altLang="en-US" dirty="0"/>
              <a:t>뷰의</a:t>
            </a:r>
            <a:r>
              <a:rPr lang="en-US" altLang="ko-KR" dirty="0"/>
              <a:t> </a:t>
            </a:r>
            <a:r>
              <a:rPr lang="ko-KR" altLang="en-US" dirty="0"/>
              <a:t>이름 앞에 </a:t>
            </a:r>
            <a:r>
              <a:rPr lang="en-US" altLang="ko-KR" dirty="0" err="1"/>
              <a:t>uv</a:t>
            </a:r>
            <a:r>
              <a:rPr lang="en-US" altLang="ko-KR" dirty="0"/>
              <a:t>_</a:t>
            </a:r>
            <a:r>
              <a:rPr lang="ko-KR" altLang="en-US" dirty="0"/>
              <a:t>를 붙이는 이유는 </a:t>
            </a:r>
            <a:r>
              <a:rPr lang="en-US" altLang="ko-KR" dirty="0"/>
              <a:t>User View</a:t>
            </a:r>
            <a:r>
              <a:rPr lang="ko-KR" altLang="en-US" dirty="0"/>
              <a:t>를 의미하기 </a:t>
            </a:r>
            <a:r>
              <a:rPr lang="ko-KR" altLang="en-US" dirty="0" err="1"/>
              <a:t>위해서인데</a:t>
            </a:r>
            <a:r>
              <a:rPr lang="ko-KR" altLang="en-US" dirty="0"/>
              <a:t> 그냥 </a:t>
            </a:r>
            <a:r>
              <a:rPr lang="en-US" altLang="ko-KR" dirty="0"/>
              <a:t>View</a:t>
            </a:r>
            <a:r>
              <a:rPr lang="ko-KR" altLang="en-US" dirty="0"/>
              <a:t>를 의미하기 위해 </a:t>
            </a:r>
            <a:r>
              <a:rPr lang="en-US" altLang="ko-KR" dirty="0"/>
              <a:t>v_</a:t>
            </a:r>
            <a:r>
              <a:rPr lang="ko-KR" altLang="en-US" dirty="0"/>
              <a:t>를 붙이기도 함</a:t>
            </a:r>
            <a:endParaRPr lang="en-US" altLang="ko-KR" dirty="0"/>
          </a:p>
          <a:p>
            <a:pPr lvl="3"/>
            <a:r>
              <a:rPr lang="ko-KR" altLang="en-US" dirty="0"/>
              <a:t>뷰</a:t>
            </a:r>
            <a:r>
              <a:rPr lang="en-US" altLang="ko-KR" dirty="0"/>
              <a:t>(View)</a:t>
            </a:r>
            <a:r>
              <a:rPr lang="ko-KR" altLang="en-US" dirty="0"/>
              <a:t>의 실체는 </a:t>
            </a:r>
            <a:r>
              <a:rPr lang="en-US" altLang="ko-KR" dirty="0"/>
              <a:t>SELECT </a:t>
            </a:r>
            <a:r>
              <a:rPr lang="ko-KR" altLang="en-US" dirty="0"/>
              <a:t>문이다</a:t>
            </a:r>
            <a:r>
              <a:rPr lang="en-US" altLang="ko-KR" dirty="0"/>
              <a:t>. </a:t>
            </a:r>
            <a:r>
              <a:rPr lang="ko-KR" altLang="en-US" dirty="0"/>
              <a:t>우리가 뷰</a:t>
            </a:r>
            <a:r>
              <a:rPr lang="en-US" altLang="ko-KR" dirty="0"/>
              <a:t>(</a:t>
            </a:r>
            <a:r>
              <a:rPr lang="en-US" altLang="ko-KR" dirty="0" err="1"/>
              <a:t>uv_memberTBL</a:t>
            </a:r>
            <a:r>
              <a:rPr lang="en-US" altLang="ko-KR" dirty="0"/>
              <a:t>)</a:t>
            </a:r>
            <a:r>
              <a:rPr lang="ko-KR" altLang="en-US" dirty="0"/>
              <a:t>에 접근하게 되면 뷰 생성 시에 입력한 </a:t>
            </a:r>
            <a:r>
              <a:rPr lang="en-US" altLang="ko-KR" dirty="0"/>
              <a:t>SELECT </a:t>
            </a:r>
            <a:r>
              <a:rPr lang="ko-KR" altLang="en-US" dirty="0"/>
              <a:t>문이 작동함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ko-KR" altLang="en-US" dirty="0"/>
              <a:t>뷰</a:t>
            </a:r>
            <a:r>
              <a:rPr lang="en-US" altLang="ko-KR" dirty="0"/>
              <a:t>(</a:t>
            </a:r>
            <a:r>
              <a:rPr lang="en-US" altLang="ko-KR" dirty="0" err="1"/>
              <a:t>uv_memberTBL</a:t>
            </a:r>
            <a:r>
              <a:rPr lang="en-US" altLang="ko-KR" dirty="0"/>
              <a:t>)</a:t>
            </a:r>
            <a:r>
              <a:rPr lang="ko-KR" altLang="en-US" dirty="0"/>
              <a:t>에 접근</a:t>
            </a:r>
            <a:endParaRPr lang="en-US" altLang="ko-KR" dirty="0"/>
          </a:p>
          <a:p>
            <a:pPr lvl="2"/>
            <a:r>
              <a:rPr lang="en-US" altLang="ko-KR" dirty="0"/>
              <a:t>SQL </a:t>
            </a:r>
            <a:r>
              <a:rPr lang="ko-KR" altLang="en-US" dirty="0"/>
              <a:t>문 실행 후 결과 확인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68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0CD31D-C230-902C-9E5D-F3902F2C9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328" y="1942487"/>
            <a:ext cx="6601746" cy="12765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552970-740A-C869-049D-D3F4F43E2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328" y="4268712"/>
            <a:ext cx="3448531" cy="2572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709F72-81AF-A682-123D-4AB3534D2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967" y="4581128"/>
            <a:ext cx="8526065" cy="14765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7B036E-11EB-7B6E-1971-2F0030E53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848" y="3684780"/>
            <a:ext cx="2067213" cy="237205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0D9BC5-3F82-EF37-2328-784C80CC2851}"/>
              </a:ext>
            </a:extLst>
          </p:cNvPr>
          <p:cNvSpPr/>
          <p:nvPr/>
        </p:nvSpPr>
        <p:spPr>
          <a:xfrm>
            <a:off x="9453872" y="5244291"/>
            <a:ext cx="972000" cy="2037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5162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</a:t>
            </a:r>
            <a:r>
              <a:rPr lang="ko-KR" altLang="en-US" dirty="0"/>
              <a:t>테이블 외의 데이터베이스 개체의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 err="1"/>
              <a:t>스토어드</a:t>
            </a:r>
            <a:r>
              <a:rPr lang="ko-KR" altLang="en-US" dirty="0"/>
              <a:t> 프로시저</a:t>
            </a:r>
            <a:endParaRPr lang="en-US" altLang="ko-KR" dirty="0"/>
          </a:p>
          <a:p>
            <a:pPr lvl="2"/>
            <a:r>
              <a:rPr lang="en-US" altLang="ko-KR" dirty="0"/>
              <a:t>10</a:t>
            </a:r>
            <a:r>
              <a:rPr lang="ko-KR" altLang="en-US" dirty="0"/>
              <a:t>장에서 학습 예정</a:t>
            </a:r>
            <a:endParaRPr lang="en-US" altLang="ko-KR" dirty="0"/>
          </a:p>
          <a:p>
            <a:pPr lvl="1"/>
            <a:r>
              <a:rPr lang="en-US" altLang="ko-KR" dirty="0"/>
              <a:t>MySQL</a:t>
            </a:r>
            <a:r>
              <a:rPr lang="ko-KR" altLang="en-US" dirty="0"/>
              <a:t>에서 제공하는 프로그래밍 기능</a:t>
            </a:r>
            <a:endParaRPr lang="en-US" altLang="ko-KR" dirty="0"/>
          </a:p>
          <a:p>
            <a:pPr lvl="2"/>
            <a:r>
              <a:rPr lang="en-US" altLang="ko-KR" dirty="0"/>
              <a:t>SQL </a:t>
            </a:r>
            <a:r>
              <a:rPr lang="ko-KR" altLang="en-US" dirty="0"/>
              <a:t>문을 하나로 묶어서 편리하게 사용하는 기능</a:t>
            </a:r>
            <a:endParaRPr lang="en-US" altLang="ko-KR" dirty="0"/>
          </a:p>
          <a:p>
            <a:pPr lvl="2"/>
            <a:r>
              <a:rPr lang="ko-KR" altLang="en-US" dirty="0"/>
              <a:t>실무에서는 </a:t>
            </a:r>
            <a:r>
              <a:rPr lang="en-US" altLang="ko-KR" dirty="0"/>
              <a:t>SQL </a:t>
            </a:r>
            <a:r>
              <a:rPr lang="ko-KR" altLang="en-US" dirty="0"/>
              <a:t>문을 하나하나 수행하기 보다는 </a:t>
            </a:r>
            <a:r>
              <a:rPr lang="ko-KR" altLang="en-US" dirty="0" err="1"/>
              <a:t>스토어드</a:t>
            </a:r>
            <a:r>
              <a:rPr lang="ko-KR" altLang="en-US" dirty="0"/>
              <a:t> 프로시저를 만들어 놓고 </a:t>
            </a:r>
            <a:r>
              <a:rPr lang="ko-KR" altLang="en-US" dirty="0" err="1"/>
              <a:t>스토어드</a:t>
            </a:r>
            <a:r>
              <a:rPr lang="ko-KR" altLang="en-US" dirty="0"/>
              <a:t> 프로시저를 호출하는 방식을 많이 사용</a:t>
            </a:r>
            <a:endParaRPr lang="en-US" altLang="ko-KR" dirty="0"/>
          </a:p>
          <a:p>
            <a:r>
              <a:rPr lang="ko-KR" altLang="en-US" dirty="0" err="1"/>
              <a:t>스토어드</a:t>
            </a:r>
            <a:r>
              <a:rPr lang="ko-KR" altLang="en-US" dirty="0"/>
              <a:t> 프로시저 관련 실습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0. Workbench </a:t>
            </a:r>
            <a:r>
              <a:rPr lang="ko-KR" altLang="en-US" dirty="0"/>
              <a:t>실행 </a:t>
            </a:r>
            <a:r>
              <a:rPr lang="en-US" altLang="ko-KR" dirty="0"/>
              <a:t>(</a:t>
            </a:r>
            <a:r>
              <a:rPr lang="ko-KR" altLang="en-US" dirty="0"/>
              <a:t>또는 실행 중이라면</a:t>
            </a:r>
            <a:r>
              <a:rPr lang="en-US" altLang="ko-KR" dirty="0"/>
              <a:t>) </a:t>
            </a:r>
            <a:r>
              <a:rPr lang="ko-KR" altLang="en-US" dirty="0"/>
              <a:t>열려 있는 모든 쿼리 창을 닫는다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새 쿼리 창을 연다</a:t>
            </a:r>
            <a:endParaRPr lang="en-US" altLang="ko-KR" dirty="0"/>
          </a:p>
          <a:p>
            <a:pPr lvl="2"/>
            <a:r>
              <a:rPr lang="en-US" altLang="ko-KR" dirty="0"/>
              <a:t>[SCHEMA] </a:t>
            </a:r>
            <a:r>
              <a:rPr lang="ko-KR" altLang="en-US" dirty="0"/>
              <a:t>창에서 </a:t>
            </a:r>
            <a:r>
              <a:rPr lang="en-US" altLang="ko-KR" dirty="0" err="1"/>
              <a:t>shopdb</a:t>
            </a:r>
            <a:r>
              <a:rPr lang="ko-KR" altLang="en-US" dirty="0"/>
              <a:t>를 더블 클릭하거나 </a:t>
            </a:r>
            <a:r>
              <a:rPr lang="en-US" altLang="ko-KR" dirty="0"/>
              <a:t>‘USE </a:t>
            </a:r>
            <a:r>
              <a:rPr lang="en-US" altLang="ko-KR" dirty="0" err="1"/>
              <a:t>shopdb</a:t>
            </a:r>
            <a:r>
              <a:rPr lang="en-US" altLang="ko-KR" dirty="0"/>
              <a:t>’ </a:t>
            </a:r>
            <a:r>
              <a:rPr lang="ko-KR" altLang="en-US" dirty="0"/>
              <a:t>문을 실행해서 현재 작업하고 있는 데이터 베이스를 </a:t>
            </a:r>
            <a:r>
              <a:rPr lang="en-US" altLang="ko-KR" dirty="0" err="1"/>
              <a:t>shopDB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r>
              <a:rPr lang="ko-KR" altLang="en-US" dirty="0"/>
              <a:t>아래 </a:t>
            </a:r>
            <a:r>
              <a:rPr lang="en-US" altLang="ko-KR" dirty="0"/>
              <a:t>SQL </a:t>
            </a:r>
            <a:r>
              <a:rPr lang="ko-KR" altLang="en-US" dirty="0"/>
              <a:t>문 실행 후 결과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69</a:t>
            </a:fld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82BFAB-CE63-2439-1DED-46C85699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639" y="3933056"/>
            <a:ext cx="6516009" cy="5334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181840-9CA9-25E7-9C55-BF496CB14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152" y="4581128"/>
            <a:ext cx="8573696" cy="1448002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98B00E30-3140-3F30-7C79-4397AACBDEDB}"/>
              </a:ext>
            </a:extLst>
          </p:cNvPr>
          <p:cNvSpPr/>
          <p:nvPr/>
        </p:nvSpPr>
        <p:spPr>
          <a:xfrm>
            <a:off x="1809152" y="5805264"/>
            <a:ext cx="861487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218131A-A62A-0E01-A9E8-472B3C2E6908}"/>
              </a:ext>
            </a:extLst>
          </p:cNvPr>
          <p:cNvSpPr/>
          <p:nvPr/>
        </p:nvSpPr>
        <p:spPr>
          <a:xfrm>
            <a:off x="2783632" y="5796048"/>
            <a:ext cx="861487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71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Ch01. DBMS</a:t>
            </a:r>
            <a:r>
              <a:rPr lang="ko-KR" altLang="en-US" dirty="0"/>
              <a:t> 개요와 </a:t>
            </a:r>
            <a:r>
              <a:rPr lang="en-US" altLang="ko-KR" dirty="0"/>
              <a:t>MySQL </a:t>
            </a:r>
            <a:r>
              <a:rPr lang="ko-KR" altLang="en-US" dirty="0"/>
              <a:t>소개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6102141" cy="1847232"/>
          </a:xfrm>
        </p:spPr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개요</a:t>
            </a:r>
            <a:endParaRPr lang="en-US" altLang="ko-KR" dirty="0"/>
          </a:p>
          <a:p>
            <a:pPr lvl="1"/>
            <a:r>
              <a:rPr lang="en-US" altLang="ko-KR" dirty="0"/>
              <a:t>SQL (Structured</a:t>
            </a:r>
            <a:r>
              <a:rPr lang="ko-KR" altLang="en-US" dirty="0"/>
              <a:t> </a:t>
            </a:r>
            <a:r>
              <a:rPr lang="en-US" altLang="ko-KR" dirty="0"/>
              <a:t>Query</a:t>
            </a:r>
            <a:r>
              <a:rPr lang="ko-KR" altLang="en-US" dirty="0"/>
              <a:t> </a:t>
            </a:r>
            <a:r>
              <a:rPr lang="en-US" altLang="ko-KR" dirty="0"/>
              <a:t>Language)</a:t>
            </a:r>
          </a:p>
          <a:p>
            <a:pPr lvl="2"/>
            <a:r>
              <a:rPr lang="ko-KR" altLang="en-US" dirty="0"/>
              <a:t>관계형 데이터베이스에서 사용되는 언어</a:t>
            </a:r>
            <a:r>
              <a:rPr lang="en-US" altLang="ko-KR" dirty="0"/>
              <a:t>, ‘</a:t>
            </a:r>
            <a:r>
              <a:rPr lang="ko-KR" altLang="en-US" dirty="0" err="1"/>
              <a:t>에스큐엘</a:t>
            </a:r>
            <a:r>
              <a:rPr lang="en-US" altLang="ko-KR" dirty="0"/>
              <a:t>‘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또는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‘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시퀄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＇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이라고 읽음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altLang="ko-KR" dirty="0"/>
              <a:t>DMBS </a:t>
            </a:r>
            <a:r>
              <a:rPr lang="ko-KR" altLang="en-US" dirty="0"/>
              <a:t>제작 회사와 독립적</a:t>
            </a:r>
            <a:endParaRPr lang="en-US" altLang="ko-KR" dirty="0"/>
          </a:p>
          <a:p>
            <a:pPr lvl="2"/>
            <a:r>
              <a:rPr lang="ko-KR" altLang="en-US" dirty="0"/>
              <a:t>다른 시스템으로 이식성이 좋음</a:t>
            </a:r>
            <a:endParaRPr lang="en-US" altLang="ko-KR" dirty="0"/>
          </a:p>
          <a:p>
            <a:pPr lvl="3"/>
            <a:r>
              <a:rPr lang="en-US" altLang="ko-KR" dirty="0"/>
              <a:t>DBMS</a:t>
            </a:r>
            <a:r>
              <a:rPr lang="ko-KR" altLang="en-US" dirty="0"/>
              <a:t>마다 상호 호환성이 뛰어남</a:t>
            </a:r>
            <a:r>
              <a:rPr lang="en-US" altLang="ko-KR" dirty="0"/>
              <a:t>. </a:t>
            </a:r>
            <a:r>
              <a:rPr lang="ko-KR" altLang="en-US" dirty="0"/>
              <a:t>어떤 </a:t>
            </a:r>
            <a:r>
              <a:rPr lang="en-US" altLang="ko-KR" dirty="0"/>
              <a:t>DBMS</a:t>
            </a:r>
            <a:r>
              <a:rPr lang="ko-KR" altLang="en-US" dirty="0"/>
              <a:t>에서 사용하던 </a:t>
            </a:r>
            <a:r>
              <a:rPr lang="en-US" altLang="ko-KR" dirty="0"/>
              <a:t>SQL </a:t>
            </a:r>
            <a:r>
              <a:rPr lang="ko-KR" altLang="en-US" dirty="0"/>
              <a:t>문을 다른 </a:t>
            </a:r>
            <a:r>
              <a:rPr lang="en-US" altLang="ko-KR" dirty="0"/>
              <a:t>DBMS </a:t>
            </a:r>
            <a:r>
              <a:rPr lang="ko-KR" altLang="en-US" dirty="0"/>
              <a:t>시스템으로 이식하는데 큰 어려움이 없음</a:t>
            </a:r>
            <a:endParaRPr lang="en-US" altLang="ko-KR" dirty="0"/>
          </a:p>
          <a:p>
            <a:pPr lvl="2"/>
            <a:r>
              <a:rPr lang="ko-KR" altLang="en-US" dirty="0"/>
              <a:t>표준이 계속 발전 중</a:t>
            </a:r>
            <a:endParaRPr lang="en-US" altLang="ko-KR" dirty="0"/>
          </a:p>
          <a:p>
            <a:pPr lvl="2"/>
            <a:r>
              <a:rPr lang="ko-KR" altLang="en-US" dirty="0"/>
              <a:t>대화식 언어</a:t>
            </a:r>
            <a:endParaRPr lang="en-US" altLang="ko-KR" dirty="0"/>
          </a:p>
          <a:p>
            <a:pPr lvl="3"/>
            <a:r>
              <a:rPr lang="ko-KR" altLang="en-US" dirty="0"/>
              <a:t>기존 프로그래밍 언어는 프로그램 코드를 작성</a:t>
            </a:r>
            <a:r>
              <a:rPr lang="en-US" altLang="ko-KR" dirty="0"/>
              <a:t>, </a:t>
            </a:r>
            <a:r>
              <a:rPr lang="ko-KR" altLang="en-US" dirty="0"/>
              <a:t>컴파일 및 디버깅</a:t>
            </a:r>
            <a:r>
              <a:rPr lang="en-US" altLang="ko-KR" dirty="0"/>
              <a:t>, </a:t>
            </a:r>
            <a:r>
              <a:rPr lang="ko-KR" altLang="en-US" dirty="0"/>
              <a:t>실행이라는 과정을 </a:t>
            </a:r>
            <a:r>
              <a:rPr lang="ko-KR" altLang="en-US" dirty="0" err="1"/>
              <a:t>거져야만</a:t>
            </a:r>
            <a:r>
              <a:rPr lang="ko-KR" altLang="en-US" dirty="0"/>
              <a:t> 그 결과를 확인할 수 있었으나 </a:t>
            </a:r>
            <a:r>
              <a:rPr lang="en-US" altLang="ko-KR" dirty="0"/>
              <a:t>SQL</a:t>
            </a:r>
            <a:r>
              <a:rPr lang="ko-KR" altLang="en-US" dirty="0"/>
              <a:t>은 이와 달리 발로 질의 하고 결과를 얻는 대화식 언어</a:t>
            </a:r>
            <a:endParaRPr lang="en-US" altLang="ko-KR" dirty="0"/>
          </a:p>
          <a:p>
            <a:pPr lvl="2"/>
            <a:r>
              <a:rPr lang="ko-KR" altLang="en-US" dirty="0"/>
              <a:t>분산형 </a:t>
            </a:r>
            <a:r>
              <a:rPr lang="ko-KR" altLang="en-US" dirty="0" err="1"/>
              <a:t>크라이언트</a:t>
            </a:r>
            <a:r>
              <a:rPr lang="en-US" altLang="ko-KR" dirty="0"/>
              <a:t>/</a:t>
            </a:r>
            <a:r>
              <a:rPr lang="ko-KR" altLang="en-US" dirty="0"/>
              <a:t>서버 구조</a:t>
            </a:r>
            <a:endParaRPr lang="en-US" altLang="ko-KR" dirty="0"/>
          </a:p>
          <a:p>
            <a:pPr lvl="3"/>
            <a:r>
              <a:rPr lang="en-US" altLang="ko-KR" dirty="0"/>
              <a:t>SQL</a:t>
            </a:r>
            <a:r>
              <a:rPr lang="ko-KR" altLang="en-US" dirty="0"/>
              <a:t>은 분산형 구조인 클라이언트</a:t>
            </a:r>
            <a:r>
              <a:rPr lang="en-US" altLang="ko-KR" dirty="0"/>
              <a:t>/</a:t>
            </a:r>
            <a:r>
              <a:rPr lang="ko-KR" altLang="en-US" dirty="0"/>
              <a:t>서버 구조를 지원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클라이언트에서 질의하면 서버에서 그 질의를 받아서 처리한 후 다시 클라이언트에게 전달하는 구조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1898986-400E-D752-72FB-97CACC65F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930" y="1052736"/>
            <a:ext cx="5191389" cy="3440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51192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</a:t>
            </a:r>
            <a:r>
              <a:rPr lang="ko-KR" altLang="en-US" dirty="0"/>
              <a:t>테이블 외의 데이터베이스 개체의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 err="1"/>
              <a:t>스토어드</a:t>
            </a:r>
            <a:r>
              <a:rPr lang="ko-KR" altLang="en-US" dirty="0"/>
              <a:t> 프로시저 관련 실습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 옆에 보인 두 줄의 </a:t>
            </a:r>
            <a:r>
              <a:rPr lang="en-US" altLang="ko-KR" dirty="0"/>
              <a:t>SQL </a:t>
            </a:r>
            <a:r>
              <a:rPr lang="ko-KR" altLang="en-US" dirty="0"/>
              <a:t>문을 하나의 프로시저로 만들기</a:t>
            </a:r>
            <a:endParaRPr lang="en-US" altLang="ko-KR" dirty="0"/>
          </a:p>
          <a:p>
            <a:pPr lvl="2"/>
            <a:r>
              <a:rPr lang="en-US" altLang="ko-KR" dirty="0"/>
              <a:t>SQL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 err="1"/>
              <a:t>스토어드</a:t>
            </a:r>
            <a:r>
              <a:rPr lang="ko-KR" altLang="en-US" dirty="0"/>
              <a:t> 프로시저</a:t>
            </a:r>
            <a:r>
              <a:rPr lang="en-US" altLang="ko-KR" dirty="0"/>
              <a:t>, </a:t>
            </a:r>
            <a:r>
              <a:rPr lang="en-US" altLang="ko-KR" dirty="0" err="1"/>
              <a:t>myProc</a:t>
            </a:r>
            <a:r>
              <a:rPr lang="en-US" altLang="ko-KR" dirty="0"/>
              <a:t>( ) </a:t>
            </a:r>
            <a:r>
              <a:rPr lang="ko-KR" altLang="en-US" dirty="0"/>
              <a:t>호출 후 결과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70</a:t>
            </a:fld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82BFAB-CE63-2439-1DED-46C85699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746" y="945124"/>
            <a:ext cx="5077363" cy="4156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F67F46-393E-A49C-2BB8-3BF756335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407" y="1412776"/>
            <a:ext cx="7106642" cy="21243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A9BC43-6704-7544-635A-53944EE5F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407" y="4172882"/>
            <a:ext cx="1714739" cy="2857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3B795F-7BEF-0348-23D5-0771E6A77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9152" y="4664418"/>
            <a:ext cx="8573696" cy="1448002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FD7B081E-350E-D1C9-BC30-462D2483C66D}"/>
              </a:ext>
            </a:extLst>
          </p:cNvPr>
          <p:cNvSpPr/>
          <p:nvPr/>
        </p:nvSpPr>
        <p:spPr>
          <a:xfrm>
            <a:off x="1809152" y="5888554"/>
            <a:ext cx="861487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357736-468B-209E-AAF1-1276DC660D9D}"/>
              </a:ext>
            </a:extLst>
          </p:cNvPr>
          <p:cNvSpPr/>
          <p:nvPr/>
        </p:nvSpPr>
        <p:spPr>
          <a:xfrm>
            <a:off x="2783632" y="5879338"/>
            <a:ext cx="861487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623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</a:t>
            </a:r>
            <a:r>
              <a:rPr lang="ko-KR" altLang="en-US" dirty="0"/>
              <a:t>테이블 외의 데이터베이스 개체의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트리거</a:t>
            </a:r>
            <a:endParaRPr lang="en-US" altLang="ko-KR" dirty="0"/>
          </a:p>
          <a:p>
            <a:pPr lvl="2"/>
            <a:r>
              <a:rPr lang="ko-KR" altLang="en-US" dirty="0"/>
              <a:t>자세한 내용은 </a:t>
            </a:r>
            <a:r>
              <a:rPr lang="en-US" altLang="ko-KR" dirty="0"/>
              <a:t>10</a:t>
            </a:r>
            <a:r>
              <a:rPr lang="ko-KR" altLang="en-US" dirty="0"/>
              <a:t>장에서 학습 예정</a:t>
            </a:r>
            <a:endParaRPr lang="en-US" altLang="ko-KR" dirty="0"/>
          </a:p>
          <a:p>
            <a:pPr lvl="1"/>
            <a:r>
              <a:rPr lang="ko-KR" altLang="en-US" dirty="0"/>
              <a:t>트리거</a:t>
            </a:r>
            <a:r>
              <a:rPr lang="en-US" altLang="ko-KR" dirty="0"/>
              <a:t>(Trigger)</a:t>
            </a:r>
            <a:r>
              <a:rPr lang="ko-KR" altLang="en-US" dirty="0"/>
              <a:t>란 테이블에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부착되어서</a:t>
            </a:r>
            <a:r>
              <a:rPr lang="ko-KR" altLang="en-US" dirty="0"/>
              <a:t> 테이블에 </a:t>
            </a:r>
            <a:r>
              <a:rPr lang="en-US" altLang="ko-KR" dirty="0"/>
              <a:t>INSERT</a:t>
            </a:r>
            <a:r>
              <a:rPr lang="ko-KR" altLang="en-US" dirty="0"/>
              <a:t>나 </a:t>
            </a:r>
            <a:r>
              <a:rPr lang="en-US" altLang="ko-KR" dirty="0"/>
              <a:t>UPDATE </a:t>
            </a:r>
            <a:r>
              <a:rPr lang="ko-KR" altLang="en-US" dirty="0"/>
              <a:t>또는 </a:t>
            </a:r>
            <a:r>
              <a:rPr lang="en-US" altLang="ko-KR" dirty="0"/>
              <a:t>DELETE </a:t>
            </a:r>
            <a:r>
              <a:rPr lang="ko-KR" altLang="en-US" dirty="0"/>
              <a:t>작업이 발생되면 자동으로 실행되는 코드를 말함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회원 탈퇴로 인해 해당 회원 정보를 회원 테이블에서 삭제할 때</a:t>
            </a:r>
            <a:endParaRPr lang="en-US" altLang="ko-KR" dirty="0"/>
          </a:p>
          <a:p>
            <a:pPr lvl="3"/>
            <a:r>
              <a:rPr lang="ko-KR" altLang="en-US" dirty="0"/>
              <a:t>회원 </a:t>
            </a:r>
            <a:r>
              <a:rPr lang="ko-KR" altLang="en-US" dirty="0" err="1"/>
              <a:t>데이블에서</a:t>
            </a:r>
            <a:r>
              <a:rPr lang="ko-KR" altLang="en-US" dirty="0"/>
              <a:t> </a:t>
            </a:r>
            <a:r>
              <a:rPr lang="ko-KR" altLang="en-US" dirty="0" err="1"/>
              <a:t>탈되</a:t>
            </a:r>
            <a:r>
              <a:rPr lang="ko-KR" altLang="en-US" dirty="0"/>
              <a:t> 회원 정보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)</a:t>
            </a:r>
            <a:r>
              <a:rPr lang="ko-KR" altLang="en-US" dirty="0"/>
              <a:t>을 삭제하기 전에 빼서 탈퇴 회원 관리 </a:t>
            </a:r>
            <a:r>
              <a:rPr lang="ko-KR" altLang="en-US" dirty="0" err="1"/>
              <a:t>데이블로</a:t>
            </a:r>
            <a:r>
              <a:rPr lang="ko-KR" altLang="en-US" dirty="0"/>
              <a:t> 옮긴 후 회원 테이블 데이터 삭제</a:t>
            </a:r>
            <a:endParaRPr lang="en-US" altLang="ko-KR" dirty="0"/>
          </a:p>
          <a:p>
            <a:pPr lvl="4"/>
            <a:r>
              <a:rPr lang="ko-KR" altLang="en-US" dirty="0"/>
              <a:t>위 과정을 자동으로 실행하도록 설정해 놓은 코드 </a:t>
            </a:r>
            <a:r>
              <a:rPr lang="en-US" altLang="ko-KR" dirty="0"/>
              <a:t>= </a:t>
            </a:r>
            <a:r>
              <a:rPr lang="ko-KR" altLang="en-US" dirty="0"/>
              <a:t>트리거</a:t>
            </a:r>
            <a:endParaRPr lang="en-US" altLang="ko-KR" dirty="0"/>
          </a:p>
          <a:p>
            <a:pPr lvl="4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9770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</a:t>
            </a:r>
            <a:r>
              <a:rPr lang="ko-KR" altLang="en-US" dirty="0"/>
              <a:t>테이블 외의 데이터베이스 개체의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트리거 관련 실습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0. Workbench </a:t>
            </a:r>
            <a:r>
              <a:rPr lang="ko-KR" altLang="en-US" dirty="0"/>
              <a:t>실행 </a:t>
            </a:r>
            <a:r>
              <a:rPr lang="en-US" altLang="ko-KR" dirty="0"/>
              <a:t>(</a:t>
            </a:r>
            <a:r>
              <a:rPr lang="ko-KR" altLang="en-US" dirty="0"/>
              <a:t>또는 실행 중이라면</a:t>
            </a:r>
            <a:r>
              <a:rPr lang="en-US" altLang="ko-KR" dirty="0"/>
              <a:t>) </a:t>
            </a:r>
            <a:r>
              <a:rPr lang="ko-KR" altLang="en-US" dirty="0"/>
              <a:t>열려 있는 모든 쿼리 창을 닫는다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새 쿼리 창을 연다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2. </a:t>
            </a:r>
          </a:p>
          <a:p>
            <a:pPr lvl="2"/>
            <a:r>
              <a:rPr lang="ko-KR" altLang="en-US" dirty="0"/>
              <a:t>회원 </a:t>
            </a:r>
            <a:r>
              <a:rPr lang="ko-KR" altLang="en-US" dirty="0" err="1"/>
              <a:t>데이블에</a:t>
            </a:r>
            <a:r>
              <a:rPr lang="ko-KR" altLang="en-US" dirty="0"/>
              <a:t> 새로운 회원 </a:t>
            </a:r>
            <a:r>
              <a:rPr lang="en-US" altLang="ko-KR" dirty="0"/>
              <a:t>‘Figure/</a:t>
            </a:r>
            <a:r>
              <a:rPr lang="ko-KR" altLang="en-US" dirty="0"/>
              <a:t>연아</a:t>
            </a:r>
            <a:r>
              <a:rPr lang="en-US" altLang="ko-KR" dirty="0"/>
              <a:t>/</a:t>
            </a:r>
            <a:r>
              <a:rPr lang="ko-KR" altLang="en-US" dirty="0"/>
              <a:t>경기도 군포시 </a:t>
            </a:r>
            <a:r>
              <a:rPr lang="ko-KR" altLang="en-US" dirty="0" err="1"/>
              <a:t>당정동</a:t>
            </a:r>
            <a:r>
              <a:rPr lang="en-US" altLang="ko-KR" dirty="0"/>
              <a:t>’</a:t>
            </a:r>
            <a:r>
              <a:rPr lang="ko-KR" altLang="en-US" dirty="0"/>
              <a:t>을 입력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새로운 회원 정보가 </a:t>
            </a:r>
            <a:r>
              <a:rPr lang="en-US" altLang="ko-KR" dirty="0" err="1"/>
              <a:t>memberTBL</a:t>
            </a:r>
            <a:r>
              <a:rPr lang="ko-KR" altLang="en-US" dirty="0"/>
              <a:t>에 잘 입력되었는지 확인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이름이 </a:t>
            </a:r>
            <a:r>
              <a:rPr lang="en-US" altLang="ko-KR" dirty="0"/>
              <a:t>‘</a:t>
            </a:r>
            <a:r>
              <a:rPr lang="ko-KR" altLang="en-US" dirty="0"/>
              <a:t>연아</a:t>
            </a:r>
            <a:r>
              <a:rPr lang="en-US" altLang="ko-KR" dirty="0"/>
              <a:t>’</a:t>
            </a:r>
            <a:r>
              <a:rPr lang="ko-KR" altLang="en-US" dirty="0"/>
              <a:t>인  회원의 주소를 </a:t>
            </a:r>
            <a:r>
              <a:rPr lang="en-US" altLang="ko-KR" dirty="0"/>
              <a:t>‘</a:t>
            </a:r>
            <a:r>
              <a:rPr lang="ko-KR" altLang="en-US" dirty="0"/>
              <a:t>서울 강남구 역삼동</a:t>
            </a:r>
            <a:r>
              <a:rPr lang="en-US" altLang="ko-KR" dirty="0"/>
              <a:t>＇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잘 변경되었는지 확인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ko-KR" altLang="en-US" dirty="0"/>
              <a:t>연아</a:t>
            </a:r>
            <a:r>
              <a:rPr lang="en-US" altLang="ko-KR" dirty="0"/>
              <a:t>’</a:t>
            </a:r>
            <a:r>
              <a:rPr lang="ko-KR" altLang="en-US" dirty="0"/>
              <a:t>가 회원 탈회 했다고 가정하고 회원테이블에서 삭제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삭제 되었는지 확인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혹시라도 나중에 </a:t>
            </a:r>
            <a:r>
              <a:rPr lang="en-US" altLang="ko-KR" dirty="0">
                <a:solidFill>
                  <a:srgbClr val="FF0000"/>
                </a:solidFill>
              </a:rPr>
              <a:t>‘</a:t>
            </a:r>
            <a:r>
              <a:rPr lang="ko-KR" altLang="en-US" dirty="0">
                <a:solidFill>
                  <a:srgbClr val="FF0000"/>
                </a:solidFill>
              </a:rPr>
              <a:t>연아</a:t>
            </a:r>
            <a:r>
              <a:rPr lang="en-US" altLang="ko-KR" dirty="0">
                <a:solidFill>
                  <a:srgbClr val="FF0000"/>
                </a:solidFill>
              </a:rPr>
              <a:t>＇</a:t>
            </a:r>
            <a:r>
              <a:rPr lang="ko-KR" altLang="en-US" dirty="0">
                <a:solidFill>
                  <a:srgbClr val="FF0000"/>
                </a:solidFill>
              </a:rPr>
              <a:t>가 이 쇼핑몰 회원이었다는 증명을 요구한다면 그걸 증명할 방법이 없음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72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961FDB-5269-5A0C-EDA8-2C393026B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78" y="2276872"/>
            <a:ext cx="8373644" cy="5906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6A3BB4-7081-94E2-DA5E-A2C0AC387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178" y="3190842"/>
            <a:ext cx="3029373" cy="2381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17D098-12A9-6B0B-BABE-5FFA33AFB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218" y="3857128"/>
            <a:ext cx="9269119" cy="266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03F72C-B129-ACDE-43D3-0C4CBE9DE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177" y="4432914"/>
            <a:ext cx="3029373" cy="2381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42815C-1265-2207-AFB5-277CA24EE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218" y="4989646"/>
            <a:ext cx="5658640" cy="2476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91DE60-D197-4C26-CB1F-2071B5AED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177" y="5603247"/>
            <a:ext cx="3029373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534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</a:t>
            </a:r>
            <a:r>
              <a:rPr lang="ko-KR" altLang="en-US" dirty="0"/>
              <a:t>테이블 외의 데이터베이스 개체의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트리거 관련 실습</a:t>
            </a:r>
            <a:endParaRPr lang="en-US" altLang="ko-KR" dirty="0"/>
          </a:p>
          <a:p>
            <a:pPr lvl="2"/>
            <a:r>
              <a:rPr lang="ko-KR" altLang="en-US" dirty="0"/>
              <a:t>위와 같은 사례를 방지하기 위해 회원 테이블에서 행 데이터가 삭제될 경우 다른 테이블에 지워질 데이터와 더불어 지워진 날자까지 기록해 보자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지워질 행 데이터를 보관할 테이블을 생성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73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3EE35A-EF5F-0722-1AE2-23E549A13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50" y="1988840"/>
            <a:ext cx="4163006" cy="21624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0AC4A5-2ABA-37C3-B6B0-57162CFC4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1650655"/>
            <a:ext cx="1924319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850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</a:t>
            </a:r>
            <a:r>
              <a:rPr lang="ko-KR" altLang="en-US" dirty="0"/>
              <a:t>테이블 외의 데이터베이스 개체의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트리거 관련 실습</a:t>
            </a:r>
            <a:endParaRPr lang="en-US" altLang="ko-KR" dirty="0"/>
          </a:p>
          <a:p>
            <a:pPr lvl="2"/>
            <a:r>
              <a:rPr lang="ko-KR" altLang="en-US" dirty="0"/>
              <a:t>위와 같은 사례를 방지하기 위해 회원 테이블에서 행 데이터가 삭제될 경우 다른 테이블에 지워질 데이터와 더불어 지워진 날자까지 기록해 보자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4. </a:t>
            </a:r>
            <a:r>
              <a:rPr lang="ko-KR" altLang="en-US" dirty="0"/>
              <a:t>회원 </a:t>
            </a:r>
            <a:r>
              <a:rPr lang="ko-KR" altLang="en-US" dirty="0" err="1"/>
              <a:t>데이블</a:t>
            </a:r>
            <a:r>
              <a:rPr lang="en-US" altLang="ko-KR" dirty="0"/>
              <a:t>(</a:t>
            </a:r>
            <a:r>
              <a:rPr lang="en-US" altLang="ko-KR" dirty="0" err="1"/>
              <a:t>memberTBL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DELETE </a:t>
            </a:r>
            <a:r>
              <a:rPr lang="ko-KR" altLang="en-US" dirty="0"/>
              <a:t>작업이 일어나면 백업 테이블</a:t>
            </a:r>
            <a:r>
              <a:rPr lang="en-US" altLang="ko-KR" dirty="0"/>
              <a:t>(</a:t>
            </a:r>
            <a:r>
              <a:rPr lang="en-US" altLang="ko-KR" dirty="0" err="1"/>
              <a:t>deletedMemberTBL</a:t>
            </a:r>
            <a:r>
              <a:rPr lang="en-US" altLang="ko-KR" dirty="0"/>
              <a:t>)</a:t>
            </a:r>
            <a:r>
              <a:rPr lang="ko-KR" altLang="en-US" dirty="0"/>
              <a:t>에 지워질 데이터가 기록되는 트리거 생성</a:t>
            </a:r>
            <a:endParaRPr lang="en-US" altLang="ko-KR" dirty="0"/>
          </a:p>
          <a:p>
            <a:pPr lvl="3"/>
            <a:r>
              <a:rPr lang="en-US" altLang="ko-KR" dirty="0">
                <a:solidFill>
                  <a:srgbClr val="00B050"/>
                </a:solidFill>
              </a:rPr>
              <a:t>SQL</a:t>
            </a:r>
            <a:r>
              <a:rPr lang="ko-KR" altLang="en-US" dirty="0">
                <a:solidFill>
                  <a:srgbClr val="00B050"/>
                </a:solidFill>
              </a:rPr>
              <a:t>의 세부 문법 보다는 </a:t>
            </a:r>
            <a:r>
              <a:rPr lang="en-US" altLang="ko-KR" dirty="0">
                <a:solidFill>
                  <a:srgbClr val="00B050"/>
                </a:solidFill>
              </a:rPr>
              <a:t>Trigger</a:t>
            </a:r>
            <a:r>
              <a:rPr lang="ko-KR" altLang="en-US" dirty="0">
                <a:solidFill>
                  <a:srgbClr val="00B050"/>
                </a:solidFill>
              </a:rPr>
              <a:t>의 개념에 집중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74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451916-B425-D728-334B-D4CE1BB94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125" y="2348880"/>
            <a:ext cx="8773749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46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</a:t>
            </a:r>
            <a:r>
              <a:rPr lang="ko-KR" altLang="en-US" dirty="0"/>
              <a:t>테이블 외의 데이터베이스 개체의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트리거 관련 실습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4. </a:t>
            </a:r>
            <a:r>
              <a:rPr lang="ko-KR" altLang="en-US" dirty="0"/>
              <a:t>회원 테이블의 행 데이터를 삭제 해보고 삭제된 데이터가 백업 테이블에 들어갔는지 확인</a:t>
            </a:r>
            <a:endParaRPr lang="en-US" altLang="ko-KR" dirty="0"/>
          </a:p>
          <a:p>
            <a:pPr lvl="2"/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회원 테이블</a:t>
            </a:r>
            <a:r>
              <a:rPr lang="en-US" altLang="ko-KR" dirty="0"/>
              <a:t>(</a:t>
            </a:r>
            <a:r>
              <a:rPr lang="en-US" altLang="ko-KR" dirty="0" err="1"/>
              <a:t>memberTBL</a:t>
            </a:r>
            <a:r>
              <a:rPr lang="en-US" altLang="ko-KR" dirty="0"/>
              <a:t>)</a:t>
            </a:r>
            <a:r>
              <a:rPr lang="ko-KR" altLang="en-US" dirty="0"/>
              <a:t>의 데이터 확인 </a:t>
            </a:r>
            <a:r>
              <a:rPr lang="en-US" altLang="ko-KR" dirty="0"/>
              <a:t>(4</a:t>
            </a:r>
            <a:r>
              <a:rPr lang="ko-KR" altLang="en-US" dirty="0"/>
              <a:t>건의 데이터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memberName</a:t>
            </a:r>
            <a:r>
              <a:rPr lang="ko-KR" altLang="en-US" dirty="0"/>
              <a:t>이 </a:t>
            </a:r>
            <a:r>
              <a:rPr lang="en-US" altLang="ko-KR" dirty="0"/>
              <a:t>‘</a:t>
            </a:r>
            <a:r>
              <a:rPr lang="ko-KR" altLang="en-US" dirty="0" err="1"/>
              <a:t>당탕이</a:t>
            </a:r>
            <a:r>
              <a:rPr lang="en-US" altLang="ko-KR" dirty="0"/>
              <a:t>’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삭제 후 회원 </a:t>
            </a:r>
            <a:r>
              <a:rPr lang="ko-KR" altLang="en-US" dirty="0" err="1"/>
              <a:t>데이블</a:t>
            </a:r>
            <a:r>
              <a:rPr lang="en-US" altLang="ko-KR" dirty="0"/>
              <a:t>(</a:t>
            </a:r>
            <a:r>
              <a:rPr lang="en-US" altLang="ko-KR" dirty="0" err="1"/>
              <a:t>memberTBL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‘</a:t>
            </a:r>
            <a:r>
              <a:rPr lang="ko-KR" altLang="en-US" dirty="0" err="1"/>
              <a:t>당탕이</a:t>
            </a:r>
            <a:r>
              <a:rPr lang="en-US" altLang="ko-KR" dirty="0"/>
              <a:t>＇</a:t>
            </a:r>
            <a:r>
              <a:rPr lang="ko-KR" altLang="en-US" dirty="0"/>
              <a:t>가 삭제 되었는지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75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0637D6-6D34-700C-CF09-02D69D9E7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700808"/>
            <a:ext cx="2781688" cy="247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0A4763-0A80-206A-17E4-FB976E78A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412" y="2056752"/>
            <a:ext cx="6325483" cy="12193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2A88A6-617E-A19E-3218-B3F45D591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388" y="3839462"/>
            <a:ext cx="5363323" cy="4763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62CA9C-5EB2-A89F-31EC-518CEB279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388" y="4398479"/>
            <a:ext cx="6249272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893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</a:t>
            </a:r>
            <a:r>
              <a:rPr lang="ko-KR" altLang="en-US" dirty="0"/>
              <a:t>테이블 외의 데이터베이스 개체의 활용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트리거 관련 실습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4. </a:t>
            </a:r>
            <a:r>
              <a:rPr lang="ko-KR" altLang="en-US" dirty="0"/>
              <a:t>회원 테이블의 행 데이터를 삭제 해보고 삭제된 데이터가 백업 테이블에 들어갔는지 확인</a:t>
            </a:r>
            <a:endParaRPr lang="en-US" altLang="ko-KR" dirty="0"/>
          </a:p>
          <a:p>
            <a:pPr lvl="2"/>
            <a:r>
              <a:rPr lang="en-US" altLang="ko-KR" dirty="0" err="1"/>
              <a:t>memberName</a:t>
            </a:r>
            <a:r>
              <a:rPr lang="ko-KR" altLang="en-US" dirty="0"/>
              <a:t>이 </a:t>
            </a:r>
            <a:r>
              <a:rPr lang="en-US" altLang="ko-KR" dirty="0"/>
              <a:t>‘</a:t>
            </a:r>
            <a:r>
              <a:rPr lang="ko-KR" altLang="en-US" dirty="0" err="1"/>
              <a:t>당탕이</a:t>
            </a:r>
            <a:r>
              <a:rPr lang="en-US" altLang="ko-KR" dirty="0"/>
              <a:t>’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삭제 후 회원 </a:t>
            </a:r>
            <a:r>
              <a:rPr lang="ko-KR" altLang="en-US" dirty="0" err="1"/>
              <a:t>데이블</a:t>
            </a:r>
            <a:r>
              <a:rPr lang="en-US" altLang="ko-KR" dirty="0"/>
              <a:t>(</a:t>
            </a:r>
            <a:r>
              <a:rPr lang="en-US" altLang="ko-KR" dirty="0" err="1"/>
              <a:t>memberTBL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‘</a:t>
            </a:r>
            <a:r>
              <a:rPr lang="ko-KR" altLang="en-US" dirty="0" err="1"/>
              <a:t>당탕이</a:t>
            </a:r>
            <a:r>
              <a:rPr lang="en-US" altLang="ko-KR" dirty="0"/>
              <a:t>＇</a:t>
            </a:r>
            <a:r>
              <a:rPr lang="ko-KR" altLang="en-US" dirty="0"/>
              <a:t>가 삭제 되었는지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백업 테이블</a:t>
            </a:r>
            <a:r>
              <a:rPr lang="en-US" altLang="ko-KR" dirty="0"/>
              <a:t>(</a:t>
            </a:r>
            <a:r>
              <a:rPr lang="en-US" altLang="ko-KR" dirty="0" err="1"/>
              <a:t>deletedMemberTBL</a:t>
            </a:r>
            <a:r>
              <a:rPr lang="en-US" altLang="ko-KR" dirty="0"/>
              <a:t>)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76</a:t>
            </a:fld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2A88A6-617E-A19E-3218-B3F45D591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679476"/>
            <a:ext cx="5363323" cy="4763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62CA9C-5EB2-A89F-31EC-518CEB279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112" y="2173680"/>
            <a:ext cx="6249272" cy="1076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5A590A-C7CE-EC8D-5C56-2AF21AE27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496" y="3754557"/>
            <a:ext cx="3534268" cy="2572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75F1C0-BE56-0D5A-5FD9-3165BA9C7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496" y="4074584"/>
            <a:ext cx="4658375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81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Ch03. MySQL </a:t>
            </a:r>
            <a:r>
              <a:rPr lang="ko-KR" altLang="en-US" dirty="0"/>
              <a:t>전체 운영 실습 </a:t>
            </a:r>
            <a:r>
              <a:rPr lang="en-US" altLang="ko-KR" dirty="0"/>
              <a:t>/ </a:t>
            </a:r>
            <a:r>
              <a:rPr lang="ko-KR" altLang="en-US" dirty="0"/>
              <a:t>데이터베이스 백업 및 관리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일단 패스</a:t>
            </a:r>
            <a:r>
              <a:rPr lang="en-US" altLang="ko-KR" dirty="0"/>
              <a:t>~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953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Ch04. </a:t>
            </a:r>
            <a:r>
              <a:rPr lang="ko-KR" altLang="en-US" dirty="0"/>
              <a:t>데이터베이스 모델링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데이터베이스 모델링 개념</a:t>
            </a:r>
            <a:endParaRPr lang="en-US" altLang="ko-KR" dirty="0"/>
          </a:p>
          <a:p>
            <a:pPr lvl="1"/>
            <a:r>
              <a:rPr lang="ko-KR" altLang="en-US" dirty="0"/>
              <a:t>실 세계에서 상용되는 작업이나 사물들을 </a:t>
            </a:r>
            <a:r>
              <a:rPr lang="en-US" altLang="ko-KR" dirty="0"/>
              <a:t>DBMS</a:t>
            </a:r>
            <a:r>
              <a:rPr lang="ko-KR" altLang="en-US" dirty="0"/>
              <a:t>의 데이터베이스로 옮기기 위한 과정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78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E25618-2827-5D16-9FBB-0B0BE3415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872" y="1468810"/>
            <a:ext cx="8561388" cy="4703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00340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Ch04. </a:t>
            </a:r>
            <a:r>
              <a:rPr lang="ko-KR" altLang="en-US" dirty="0"/>
              <a:t>데이터베이스 모델링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데이터베이스 모델링 실습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데이터베이스 모델링은 크게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단계를 거쳐서 완성시키는 것이 보편적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절대적인 것은 아님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2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개념적 모델링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논리적 모델링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물리적 모델링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개념적 모델링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업무 분석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논리적 모델링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업무 분석의 후반부와 시스템 설계의 전반부에 걸쳐서 진행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물리적 모델링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시스템 설계의 후반부에 주로 진행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81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2.2 MySQL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다운로드 페이지로 이동 </a:t>
            </a:r>
            <a:r>
              <a:rPr lang="en-US" altLang="ko-KR" dirty="0"/>
              <a:t>- </a:t>
            </a:r>
            <a:r>
              <a:rPr lang="en-US" altLang="ko-KR" dirty="0">
                <a:hlinkClick r:id="rId3"/>
              </a:rPr>
              <a:t>https://downloads.mysql.com/archives/installer/</a:t>
            </a:r>
            <a:endParaRPr lang="en-US" altLang="ko-KR" dirty="0"/>
          </a:p>
          <a:p>
            <a:pPr lvl="2"/>
            <a:r>
              <a:rPr lang="ko-KR" altLang="en-US" dirty="0"/>
              <a:t>교재</a:t>
            </a:r>
            <a:r>
              <a:rPr lang="en-US" altLang="ko-KR" dirty="0"/>
              <a:t>, “</a:t>
            </a:r>
            <a:r>
              <a:rPr lang="ko-KR" altLang="en-US" dirty="0"/>
              <a:t>이것이 </a:t>
            </a:r>
            <a:r>
              <a:rPr lang="en-US" altLang="ko-KR" dirty="0"/>
              <a:t>MySQL</a:t>
            </a:r>
            <a:r>
              <a:rPr lang="ko-KR" altLang="en-US" dirty="0"/>
              <a:t>이다</a:t>
            </a:r>
            <a:r>
              <a:rPr lang="en-US" altLang="ko-KR" dirty="0"/>
              <a:t>(</a:t>
            </a:r>
            <a:r>
              <a:rPr lang="ko-KR" altLang="en-US" dirty="0"/>
              <a:t>개정판</a:t>
            </a:r>
            <a:r>
              <a:rPr lang="en-US" altLang="ko-KR" dirty="0"/>
              <a:t>)”</a:t>
            </a:r>
            <a:r>
              <a:rPr lang="ko-KR" altLang="en-US" dirty="0"/>
              <a:t>과 동일한 환경 구성을 하겠음</a:t>
            </a:r>
            <a:endParaRPr lang="en-US" altLang="ko-KR" dirty="0"/>
          </a:p>
          <a:p>
            <a:pPr lvl="3"/>
            <a:r>
              <a:rPr lang="en-US" altLang="ko-KR" dirty="0"/>
              <a:t>2024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현재</a:t>
            </a:r>
            <a:r>
              <a:rPr lang="en-US" altLang="ko-KR" dirty="0"/>
              <a:t>, 8.0.35 </a:t>
            </a:r>
            <a:r>
              <a:rPr lang="ko-KR" altLang="en-US" dirty="0"/>
              <a:t>버전이 제공 되나 교재와 동일한 버전 </a:t>
            </a:r>
            <a:r>
              <a:rPr lang="en-US" altLang="ko-KR" dirty="0"/>
              <a:t>8.0.17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설치하겠음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Product Version : 8.0.17</a:t>
            </a:r>
          </a:p>
          <a:p>
            <a:pPr marL="742799" lvl="3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8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04" y="1988840"/>
            <a:ext cx="7167610" cy="3995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번개 4"/>
          <p:cNvSpPr/>
          <p:nvPr/>
        </p:nvSpPr>
        <p:spPr>
          <a:xfrm>
            <a:off x="8118969" y="3728072"/>
            <a:ext cx="180000" cy="216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번개 6"/>
          <p:cNvSpPr/>
          <p:nvPr/>
        </p:nvSpPr>
        <p:spPr>
          <a:xfrm>
            <a:off x="9631137" y="5301208"/>
            <a:ext cx="180000" cy="216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7938969" y="365607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451137" y="521120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127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Ch04. </a:t>
            </a:r>
            <a:r>
              <a:rPr lang="ko-KR" altLang="en-US" dirty="0"/>
              <a:t>데이터베이스 모델링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데이터베이스 모델링 실습 </a:t>
            </a:r>
            <a:r>
              <a:rPr lang="en-US" altLang="ko-KR" dirty="0"/>
              <a:t>1</a:t>
            </a:r>
          </a:p>
          <a:p>
            <a:pPr lvl="2"/>
            <a:r>
              <a:rPr lang="ko-KR" altLang="en-US" dirty="0"/>
              <a:t>교재 </a:t>
            </a:r>
            <a:r>
              <a:rPr lang="en-US" altLang="ko-KR" dirty="0"/>
              <a:t>115 </a:t>
            </a:r>
            <a:r>
              <a:rPr lang="ko-KR" altLang="en-US" dirty="0"/>
              <a:t>페이지</a:t>
            </a:r>
            <a:endParaRPr lang="en-US" altLang="ko-KR" dirty="0"/>
          </a:p>
          <a:p>
            <a:pPr lvl="1"/>
            <a:r>
              <a:rPr lang="en-US" altLang="ko-KR" dirty="0"/>
              <a:t>STEP 1. </a:t>
            </a:r>
            <a:r>
              <a:rPr lang="ko-KR" altLang="en-US" dirty="0"/>
              <a:t>방문 내역 </a:t>
            </a:r>
            <a:r>
              <a:rPr lang="en-US" altLang="ko-KR" dirty="0"/>
              <a:t>&amp; </a:t>
            </a:r>
            <a:r>
              <a:rPr lang="ko-KR" altLang="en-US" dirty="0"/>
              <a:t>구매 내역 데이터를 메모장이나 엑셀로 작성했다고 가정</a:t>
            </a:r>
            <a:endParaRPr lang="en-US" altLang="ko-KR" dirty="0"/>
          </a:p>
          <a:p>
            <a:pPr lvl="2"/>
            <a:r>
              <a:rPr lang="ko-KR" altLang="en-US" dirty="0"/>
              <a:t>고객 방문 기록 </a:t>
            </a:r>
            <a:r>
              <a:rPr lang="en-US" altLang="ko-KR" dirty="0"/>
              <a:t>[</a:t>
            </a:r>
            <a:r>
              <a:rPr lang="ko-KR" altLang="en-US" dirty="0"/>
              <a:t>그림</a:t>
            </a:r>
            <a:r>
              <a:rPr lang="en-US" altLang="ko-KR" dirty="0"/>
              <a:t> 4-3] </a:t>
            </a:r>
            <a:r>
              <a:rPr lang="ko-KR" altLang="en-US" dirty="0"/>
              <a:t>참고</a:t>
            </a:r>
            <a:endParaRPr lang="en-US" altLang="ko-KR" dirty="0"/>
          </a:p>
          <a:p>
            <a:pPr lvl="2"/>
            <a:r>
              <a:rPr lang="ko-KR" altLang="en-US" dirty="0"/>
              <a:t>고객은 여러 번 방문할 수도 있고 방문해서 아무것도 사지 않고 갈 수 있음</a:t>
            </a:r>
            <a:endParaRPr lang="en-US" altLang="ko-KR" dirty="0"/>
          </a:p>
          <a:p>
            <a:pPr lvl="1"/>
            <a:r>
              <a:rPr lang="en-US" altLang="ko-KR" dirty="0"/>
              <a:t>STEP 2. </a:t>
            </a:r>
            <a:r>
              <a:rPr lang="ko-KR" altLang="en-US" dirty="0"/>
              <a:t>기록된 내용에서 물건을 구매한 적이 없는 고객을 위쪽으로 정렬</a:t>
            </a:r>
            <a:endParaRPr lang="en-US" altLang="ko-KR" dirty="0"/>
          </a:p>
          <a:p>
            <a:pPr lvl="2"/>
            <a:r>
              <a:rPr lang="ko-KR" altLang="en-US" dirty="0"/>
              <a:t>고객 방문 기록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4-4] </a:t>
            </a:r>
            <a:r>
              <a:rPr lang="ko-KR" altLang="en-US" dirty="0"/>
              <a:t>참고</a:t>
            </a:r>
            <a:endParaRPr lang="en-US" altLang="ko-KR" dirty="0"/>
          </a:p>
          <a:p>
            <a:pPr lvl="2"/>
            <a:r>
              <a:rPr lang="ko-KR" altLang="en-US" dirty="0"/>
              <a:t>항목이 기록된 칸 중심으로 보니 전체 테이블이 </a:t>
            </a:r>
            <a:r>
              <a:rPr lang="en-US" altLang="ko-KR" dirty="0"/>
              <a:t>L</a:t>
            </a:r>
            <a:r>
              <a:rPr lang="ko-KR" altLang="en-US" dirty="0"/>
              <a:t>자 모양이 되었음</a:t>
            </a:r>
            <a:r>
              <a:rPr lang="en-US" altLang="ko-KR" dirty="0"/>
              <a:t>. </a:t>
            </a:r>
            <a:r>
              <a:rPr lang="ko-KR" altLang="en-US" dirty="0"/>
              <a:t>이러한 테이블을 </a:t>
            </a:r>
            <a:r>
              <a:rPr lang="en-US" altLang="ko-KR" dirty="0"/>
              <a:t>L</a:t>
            </a:r>
            <a:r>
              <a:rPr lang="ko-KR" altLang="en-US" dirty="0"/>
              <a:t>자형 테이블이라고 함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L</a:t>
            </a:r>
            <a:r>
              <a:rPr lang="ko-KR" altLang="en-US" dirty="0"/>
              <a:t>자형 테이블의 경우 공간이 낭비된다는 것을 알 수 있음</a:t>
            </a:r>
            <a:endParaRPr lang="en-US" altLang="ko-KR" dirty="0"/>
          </a:p>
          <a:p>
            <a:pPr lvl="1"/>
            <a:r>
              <a:rPr lang="en-US" altLang="ko-KR" dirty="0"/>
              <a:t>STEP 3. L</a:t>
            </a:r>
            <a:r>
              <a:rPr lang="ko-KR" altLang="en-US" dirty="0"/>
              <a:t>자형 테이블을 빈칸이 있는 곳과 없는 곳으로 분리</a:t>
            </a:r>
            <a:endParaRPr lang="en-US" altLang="ko-KR" dirty="0"/>
          </a:p>
          <a:p>
            <a:pPr lvl="2"/>
            <a:r>
              <a:rPr lang="ko-KR" altLang="en-US" dirty="0"/>
              <a:t>그러면 고객 방문 기록이 </a:t>
            </a:r>
            <a:r>
              <a:rPr lang="en-US" altLang="ko-KR" dirty="0"/>
              <a:t>‘</a:t>
            </a:r>
            <a:r>
              <a:rPr lang="ko-KR" altLang="en-US" dirty="0"/>
              <a:t>고객 테이블</a:t>
            </a:r>
            <a:r>
              <a:rPr lang="en-US" altLang="ko-KR" dirty="0"/>
              <a:t>＇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구매 테이블</a:t>
            </a:r>
            <a:r>
              <a:rPr lang="en-US" altLang="ko-KR" dirty="0"/>
              <a:t>＇</a:t>
            </a:r>
            <a:r>
              <a:rPr lang="ko-KR" altLang="en-US" dirty="0"/>
              <a:t>로 분리됨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4-5]</a:t>
            </a:r>
            <a:r>
              <a:rPr lang="ko-KR" altLang="en-US" dirty="0"/>
              <a:t>의 고객 테이블과 구매 테이블 참고</a:t>
            </a:r>
            <a:endParaRPr lang="en-US" altLang="ko-KR" dirty="0"/>
          </a:p>
          <a:p>
            <a:pPr lvl="3"/>
            <a:r>
              <a:rPr lang="ko-KR" altLang="en-US" dirty="0"/>
              <a:t>공간을 절약</a:t>
            </a:r>
            <a:r>
              <a:rPr lang="en-US" altLang="ko-KR" dirty="0"/>
              <a:t>. </a:t>
            </a:r>
            <a:r>
              <a:rPr lang="ko-KR" altLang="en-US" dirty="0"/>
              <a:t>그런데 </a:t>
            </a:r>
            <a:r>
              <a:rPr lang="ko-KR" altLang="en-US" dirty="0">
                <a:solidFill>
                  <a:srgbClr val="FF0000"/>
                </a:solidFill>
              </a:rPr>
              <a:t>고려할 사항 발생</a:t>
            </a:r>
            <a:endParaRPr lang="en-US" altLang="ko-KR" dirty="0">
              <a:solidFill>
                <a:srgbClr val="FF0000"/>
              </a:solidFill>
            </a:endParaRPr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5075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Ch04. </a:t>
            </a:r>
            <a:r>
              <a:rPr lang="ko-KR" altLang="en-US" dirty="0"/>
              <a:t>데이터베이스 모델링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데이터베이스 모델링 실습 </a:t>
            </a:r>
            <a:r>
              <a:rPr lang="en-US" altLang="ko-KR" dirty="0"/>
              <a:t>1</a:t>
            </a:r>
          </a:p>
          <a:p>
            <a:pPr lvl="2"/>
            <a:r>
              <a:rPr lang="ko-KR" altLang="en-US" dirty="0"/>
              <a:t>그러면 고객 방문 기록이 </a:t>
            </a:r>
            <a:r>
              <a:rPr lang="en-US" altLang="ko-KR" dirty="0"/>
              <a:t>‘</a:t>
            </a:r>
            <a:r>
              <a:rPr lang="ko-KR" altLang="en-US" dirty="0"/>
              <a:t>고객 테이블</a:t>
            </a:r>
            <a:r>
              <a:rPr lang="en-US" altLang="ko-KR" dirty="0"/>
              <a:t>＇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구매 테이블</a:t>
            </a:r>
            <a:r>
              <a:rPr lang="en-US" altLang="ko-KR" dirty="0"/>
              <a:t>＇</a:t>
            </a:r>
            <a:r>
              <a:rPr lang="ko-KR" altLang="en-US" dirty="0"/>
              <a:t>로 분리됨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4-5]</a:t>
            </a:r>
            <a:r>
              <a:rPr lang="ko-KR" altLang="en-US" dirty="0"/>
              <a:t>의 고객 테이블과 구매 테이블 참고</a:t>
            </a:r>
            <a:endParaRPr lang="en-US" altLang="ko-KR" dirty="0"/>
          </a:p>
          <a:p>
            <a:pPr lvl="3"/>
            <a:r>
              <a:rPr lang="ko-KR" altLang="en-US" dirty="0"/>
              <a:t>공간을 절약</a:t>
            </a:r>
            <a:r>
              <a:rPr lang="en-US" altLang="ko-KR" dirty="0"/>
              <a:t>. </a:t>
            </a:r>
            <a:r>
              <a:rPr lang="ko-KR" altLang="en-US" dirty="0"/>
              <a:t>그런데 </a:t>
            </a:r>
            <a:r>
              <a:rPr lang="ko-KR" altLang="en-US" dirty="0">
                <a:solidFill>
                  <a:schemeClr val="accent6"/>
                </a:solidFill>
              </a:rPr>
              <a:t>고려할 사항 발생</a:t>
            </a:r>
            <a:endParaRPr lang="en-US" altLang="ko-KR" dirty="0">
              <a:solidFill>
                <a:schemeClr val="accent6"/>
              </a:solidFill>
            </a:endParaRPr>
          </a:p>
          <a:p>
            <a:pPr lvl="2"/>
            <a:r>
              <a:rPr lang="ko-KR" altLang="en-US" dirty="0"/>
              <a:t>일단</a:t>
            </a:r>
            <a:r>
              <a:rPr lang="en-US" altLang="ko-KR" dirty="0"/>
              <a:t> [</a:t>
            </a:r>
            <a:r>
              <a:rPr lang="ko-KR" altLang="en-US" dirty="0"/>
              <a:t>그림 </a:t>
            </a:r>
            <a:r>
              <a:rPr lang="en-US" altLang="ko-KR" dirty="0"/>
              <a:t>4-6]</a:t>
            </a:r>
            <a:r>
              <a:rPr lang="ko-KR" altLang="en-US" dirty="0"/>
              <a:t>의 고객 테이블과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4-7]</a:t>
            </a:r>
            <a:r>
              <a:rPr lang="ko-KR" altLang="en-US" dirty="0"/>
              <a:t>의 구매 테이블로 분리</a:t>
            </a:r>
            <a:endParaRPr lang="en-US" altLang="ko-KR" dirty="0"/>
          </a:p>
          <a:p>
            <a:pPr lvl="3"/>
            <a:r>
              <a:rPr lang="ko-KR" altLang="en-US" dirty="0"/>
              <a:t>고객 테이블의 중복을 제거하고 각각의 고객을 구분하기 위해 </a:t>
            </a:r>
            <a:r>
              <a:rPr lang="en-US" altLang="ko-KR" dirty="0"/>
              <a:t>“</a:t>
            </a:r>
            <a:r>
              <a:rPr lang="ko-KR" altLang="en-US" dirty="0"/>
              <a:t>고객 이름</a:t>
            </a:r>
            <a:r>
              <a:rPr lang="en-US" altLang="ko-KR" dirty="0"/>
              <a:t>”</a:t>
            </a:r>
            <a:r>
              <a:rPr lang="ko-KR" altLang="en-US" dirty="0"/>
              <a:t>을 </a:t>
            </a:r>
            <a:r>
              <a:rPr lang="en-US" altLang="ko-KR" dirty="0"/>
              <a:t>‘</a:t>
            </a:r>
            <a:r>
              <a:rPr lang="ko-KR" altLang="en-US" dirty="0" err="1"/>
              <a:t>구분자</a:t>
            </a:r>
            <a:r>
              <a:rPr lang="en-US" altLang="ko-KR" dirty="0"/>
              <a:t>’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3"/>
            <a:r>
              <a:rPr lang="ko-KR" altLang="en-US" dirty="0" err="1"/>
              <a:t>구분자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 err="1">
                <a:solidFill>
                  <a:srgbClr val="FF0000"/>
                </a:solidFill>
              </a:rPr>
              <a:t>기본키</a:t>
            </a:r>
            <a:r>
              <a:rPr lang="en-US" altLang="ko-KR" dirty="0"/>
              <a:t>(PK, Primary Key)</a:t>
            </a:r>
          </a:p>
          <a:p>
            <a:pPr lvl="4"/>
            <a:r>
              <a:rPr lang="ko-KR" altLang="en-US" dirty="0"/>
              <a:t>기본키의 조건은 유니크 </a:t>
            </a:r>
            <a:r>
              <a:rPr lang="ko-KR" altLang="en-US" dirty="0" err="1"/>
              <a:t>해야하며</a:t>
            </a:r>
            <a:r>
              <a:rPr lang="ko-KR" altLang="en-US" dirty="0"/>
              <a:t> 비어 있지 않아야 함</a:t>
            </a:r>
            <a:r>
              <a:rPr lang="en-US" altLang="ko-KR" dirty="0"/>
              <a:t>(Not NULL)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4-7]</a:t>
            </a:r>
            <a:r>
              <a:rPr lang="ko-KR" altLang="en-US" dirty="0"/>
              <a:t>의 구매 테이블에는 누가 구매했는지 </a:t>
            </a:r>
            <a:r>
              <a:rPr lang="ko-KR" altLang="en-US" dirty="0" err="1"/>
              <a:t>구분자</a:t>
            </a:r>
            <a:r>
              <a:rPr lang="en-US" altLang="ko-KR" dirty="0"/>
              <a:t>(</a:t>
            </a:r>
            <a:r>
              <a:rPr lang="ko-KR" altLang="en-US" dirty="0"/>
              <a:t>기본 키</a:t>
            </a:r>
            <a:r>
              <a:rPr lang="en-US" altLang="ko-KR" dirty="0"/>
              <a:t>)</a:t>
            </a:r>
            <a:r>
              <a:rPr lang="ko-KR" altLang="en-US" dirty="0"/>
              <a:t>를 추가해 주었음</a:t>
            </a:r>
            <a:endParaRPr lang="en-US" altLang="ko-KR" dirty="0"/>
          </a:p>
          <a:p>
            <a:pPr lvl="3"/>
            <a:r>
              <a:rPr lang="ko-KR" altLang="en-US" dirty="0"/>
              <a:t>고객 테이블과 구매 테이블은 밀접한 관계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B050"/>
                </a:solidFill>
              </a:rPr>
              <a:t>Relation</a:t>
            </a:r>
            <a:r>
              <a:rPr lang="en-US" altLang="ko-KR" dirty="0"/>
              <a:t>)</a:t>
            </a:r>
            <a:r>
              <a:rPr lang="ko-KR" altLang="en-US" dirty="0"/>
              <a:t>가 있음</a:t>
            </a:r>
            <a:endParaRPr lang="en-US" altLang="ko-KR" dirty="0"/>
          </a:p>
          <a:p>
            <a:pPr lvl="3"/>
            <a:r>
              <a:rPr lang="ko-KR" altLang="en-US" dirty="0"/>
              <a:t>그래서 이 두 테이블의 연관성을 </a:t>
            </a:r>
            <a:r>
              <a:rPr lang="ko-KR" altLang="en-US" dirty="0" err="1"/>
              <a:t>맺어줘야함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두 테이블을 부모와 자식 관계로 </a:t>
            </a:r>
            <a:r>
              <a:rPr lang="ko-KR" altLang="en-US" dirty="0" err="1">
                <a:sym typeface="Wingdings" panose="05000000000000000000" pitchFamily="2" charset="2"/>
              </a:rPr>
              <a:t>맺어줌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ko-KR" altLang="en-US" dirty="0">
                <a:sym typeface="Wingdings" panose="05000000000000000000" pitchFamily="2" charset="2"/>
              </a:rPr>
              <a:t>주</a:t>
            </a:r>
            <a:r>
              <a:rPr lang="en-US" altLang="ko-KR" dirty="0">
                <a:sym typeface="Wingdings" panose="05000000000000000000" pitchFamily="2" charset="2"/>
              </a:rPr>
              <a:t>(Master)</a:t>
            </a:r>
            <a:r>
              <a:rPr lang="ko-KR" altLang="en-US" dirty="0">
                <a:sym typeface="Wingdings" panose="05000000000000000000" pitchFamily="2" charset="2"/>
              </a:rPr>
              <a:t>가 되는 테이블이 부모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상세</a:t>
            </a:r>
            <a:r>
              <a:rPr lang="en-US" altLang="ko-KR" dirty="0">
                <a:sym typeface="Wingdings" panose="05000000000000000000" pitchFamily="2" charset="2"/>
              </a:rPr>
              <a:t>(Detail)</a:t>
            </a:r>
            <a:r>
              <a:rPr lang="ko-KR" altLang="en-US" dirty="0">
                <a:sym typeface="Wingdings" panose="05000000000000000000" pitchFamily="2" charset="2"/>
              </a:rPr>
              <a:t>가 되는 쪽이 자식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고객은 물건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구매 내역을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 소유한다</a:t>
            </a:r>
            <a:r>
              <a:rPr lang="en-US" altLang="ko-KR" dirty="0">
                <a:sym typeface="Wingdings" panose="05000000000000000000" pitchFamily="2" charset="2"/>
              </a:rPr>
              <a:t>.”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물건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구매 내역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은 고객을 소유한다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고객은 물건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구매 내역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 소유한다</a:t>
            </a:r>
            <a:r>
              <a:rPr lang="en-US" altLang="ko-KR" dirty="0">
                <a:sym typeface="Wingdings" panose="05000000000000000000" pitchFamily="2" charset="2"/>
              </a:rPr>
              <a:t>＂</a:t>
            </a:r>
            <a:r>
              <a:rPr lang="ko-KR" altLang="en-US" dirty="0">
                <a:sym typeface="Wingdings" panose="05000000000000000000" pitchFamily="2" charset="2"/>
              </a:rPr>
              <a:t>가 보다 자연스럽다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따라서 고객 테이블이 부모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구매 내역 테이블이 자식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자식 테이블인 구매 테이블의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고객 이름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ko-KR" altLang="en-US" dirty="0">
                <a:sym typeface="Wingdings" panose="05000000000000000000" pitchFamily="2" charset="2"/>
              </a:rPr>
              <a:t>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외래 키</a:t>
            </a:r>
            <a:r>
              <a:rPr lang="en-US" altLang="ko-KR" dirty="0">
                <a:sym typeface="Wingdings" panose="05000000000000000000" pitchFamily="2" charset="2"/>
              </a:rPr>
              <a:t>(Foreign Key)</a:t>
            </a:r>
          </a:p>
          <a:p>
            <a:pPr lvl="4"/>
            <a:r>
              <a:rPr lang="ko-KR" altLang="en-US" dirty="0">
                <a:sym typeface="Wingdings" panose="05000000000000000000" pitchFamily="2" charset="2"/>
              </a:rPr>
              <a:t>외래 키를 사용하여 부모 테이블에서 유일한 하나의 정보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행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 선택할 수 있음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부모 테이블과 자식 테이블의 관계는 기본 키와 외래 키를 지정해 줌으로써 형성됨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  <a:p>
            <a:pPr lvl="4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Ch04. </a:t>
            </a:r>
            <a:r>
              <a:rPr lang="ko-KR" altLang="en-US" dirty="0"/>
              <a:t>데이터베이스 모델링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데이터베이스 모델링 실습 </a:t>
            </a:r>
            <a:r>
              <a:rPr lang="en-US" altLang="ko-KR" dirty="0"/>
              <a:t>1</a:t>
            </a:r>
          </a:p>
          <a:p>
            <a:pPr lvl="2"/>
            <a:r>
              <a:rPr lang="ko-KR" altLang="en-US" dirty="0"/>
              <a:t>부모와 자식의 관계 생성 후에는 </a:t>
            </a:r>
            <a:r>
              <a:rPr lang="en-US" altLang="ko-KR" dirty="0"/>
              <a:t>‘</a:t>
            </a:r>
            <a:r>
              <a:rPr lang="ko-KR" altLang="en-US" dirty="0"/>
              <a:t>제약 조건</a:t>
            </a:r>
            <a:r>
              <a:rPr lang="en-US" altLang="ko-KR" dirty="0"/>
              <a:t>＇</a:t>
            </a:r>
            <a:r>
              <a:rPr lang="ko-KR" altLang="en-US" dirty="0"/>
              <a:t>이 자동으로 설정됨</a:t>
            </a:r>
            <a:endParaRPr lang="en-US" altLang="ko-KR" dirty="0"/>
          </a:p>
          <a:p>
            <a:pPr lvl="3"/>
            <a:r>
              <a:rPr lang="ko-KR" altLang="en-US" dirty="0"/>
              <a:t>새로운 데이터를 넣을 때는 부모 테이블부터 넣어야 함</a:t>
            </a:r>
            <a:endParaRPr lang="en-US" altLang="ko-KR" dirty="0"/>
          </a:p>
          <a:p>
            <a:pPr lvl="3"/>
            <a:r>
              <a:rPr lang="ko-KR" altLang="en-US" dirty="0"/>
              <a:t>데이터 삭제 시에는 자식 테이블에 있는 연관 정보도 </a:t>
            </a:r>
            <a:r>
              <a:rPr lang="ko-KR" altLang="en-US" dirty="0" err="1"/>
              <a:t>지워야함</a:t>
            </a:r>
            <a:endParaRPr lang="en-US" altLang="ko-KR" dirty="0"/>
          </a:p>
          <a:p>
            <a:pPr lvl="1"/>
            <a:r>
              <a:rPr lang="ko-KR" altLang="en-US" dirty="0"/>
              <a:t>완성된 고객 테이블과 구매 테이블의 구조 정의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82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F2596D2-EA81-7187-4A09-06B9C0355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09" y="2204864"/>
            <a:ext cx="6901270" cy="317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39826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Ch04. </a:t>
            </a:r>
            <a:r>
              <a:rPr lang="ko-KR" altLang="en-US" dirty="0"/>
              <a:t>데이터베이스 모델링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데이터베이스 모델링 실습 </a:t>
            </a:r>
            <a:r>
              <a:rPr lang="en-US" altLang="ko-KR" dirty="0"/>
              <a:t>2</a:t>
            </a:r>
          </a:p>
          <a:p>
            <a:pPr lvl="2"/>
            <a:r>
              <a:rPr lang="en-US" altLang="ko-KR" dirty="0"/>
              <a:t>MySQL Workbench</a:t>
            </a:r>
            <a:r>
              <a:rPr lang="ko-KR" altLang="en-US" dirty="0"/>
              <a:t>는 모델링 툴을 제공</a:t>
            </a:r>
            <a:endParaRPr lang="en-US" altLang="ko-KR" dirty="0"/>
          </a:p>
          <a:p>
            <a:pPr lvl="2"/>
            <a:r>
              <a:rPr lang="ko-KR" altLang="en-US" dirty="0"/>
              <a:t>완성된 고객 테이블과 구매 테이블의 구조를 사용하여 </a:t>
            </a:r>
            <a:r>
              <a:rPr lang="en-US" altLang="ko-KR" dirty="0"/>
              <a:t>‘</a:t>
            </a:r>
            <a:r>
              <a:rPr lang="ko-KR" altLang="en-US" dirty="0"/>
              <a:t>테이블 다이어그램</a:t>
            </a:r>
            <a:r>
              <a:rPr lang="en-US" altLang="ko-KR" dirty="0"/>
              <a:t>’</a:t>
            </a:r>
            <a:r>
              <a:rPr lang="ko-KR" altLang="en-US" dirty="0"/>
              <a:t>을 작성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1. Workbench</a:t>
            </a:r>
            <a:r>
              <a:rPr lang="ko-KR" altLang="en-US" dirty="0"/>
              <a:t>를 실행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2. [File]&gt;&gt;[New Model]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r>
              <a:rPr lang="en-US" altLang="ko-KR" dirty="0" err="1"/>
              <a:t>mydb</a:t>
            </a:r>
            <a:r>
              <a:rPr lang="en-US" altLang="ko-KR" dirty="0"/>
              <a:t> 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&gt;&gt; Edit Schema…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2"/>
            <a:r>
              <a:rPr lang="en-US" altLang="ko-KR" dirty="0"/>
              <a:t>Name: </a:t>
            </a:r>
            <a:r>
              <a:rPr lang="en-US" altLang="ko-KR" dirty="0" err="1"/>
              <a:t>modelDB</a:t>
            </a:r>
            <a:r>
              <a:rPr lang="ko-KR" altLang="en-US" dirty="0"/>
              <a:t>로 변경 후 </a:t>
            </a:r>
            <a:r>
              <a:rPr lang="en-US" altLang="ko-KR" dirty="0" err="1"/>
              <a:t>modelDB</a:t>
            </a:r>
            <a:r>
              <a:rPr lang="en-US" altLang="ko-KR" dirty="0"/>
              <a:t>-Schema </a:t>
            </a:r>
            <a:r>
              <a:rPr lang="ko-KR" altLang="en-US" dirty="0"/>
              <a:t>창을 닫음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83</a:t>
            </a:fld>
            <a:endParaRPr lang="en-US" dirty="0"/>
          </a:p>
        </p:txBody>
      </p:sp>
      <p:pic>
        <p:nvPicPr>
          <p:cNvPr id="5" name="Picture 2" descr="C:\Users\USER\Desktop\이것이mysql이다\이미지모음\1-9장그림(2019.09.16)\04장그림\04-01.bmp">
            <a:extLst>
              <a:ext uri="{FF2B5EF4-FFF2-40B4-BE49-F238E27FC236}">
                <a16:creationId xmlns:a16="http://schemas.microsoft.com/office/drawing/2014/main" id="{9C9A06A8-3BBC-E4CB-E39C-5D7B9FD26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3051770"/>
            <a:ext cx="5581333" cy="247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40B79D-76D8-E353-44A8-461074968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037" y="3861048"/>
            <a:ext cx="6801799" cy="1991003"/>
          </a:xfrm>
          <a:prstGeom prst="rect">
            <a:avLst/>
          </a:prstGeom>
        </p:spPr>
      </p:pic>
      <p:sp>
        <p:nvSpPr>
          <p:cNvPr id="9" name="번개 8">
            <a:extLst>
              <a:ext uri="{FF2B5EF4-FFF2-40B4-BE49-F238E27FC236}">
                <a16:creationId xmlns:a16="http://schemas.microsoft.com/office/drawing/2014/main" id="{1C19F206-8426-D9A4-7B51-E518FC6EAB02}"/>
              </a:ext>
            </a:extLst>
          </p:cNvPr>
          <p:cNvSpPr/>
          <p:nvPr/>
        </p:nvSpPr>
        <p:spPr>
          <a:xfrm>
            <a:off x="5519936" y="4748537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1204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Ch04. </a:t>
            </a:r>
            <a:r>
              <a:rPr lang="ko-KR" altLang="en-US" dirty="0"/>
              <a:t>데이터베이스 모델링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473350" cy="1847232"/>
          </a:xfrm>
        </p:spPr>
        <p:txBody>
          <a:bodyPr/>
          <a:lstStyle/>
          <a:p>
            <a:r>
              <a:rPr lang="ko-KR" altLang="en-US" dirty="0"/>
              <a:t>데이터베이스 모델링 실습 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3. [Model Overview]</a:t>
            </a:r>
            <a:r>
              <a:rPr lang="ko-KR" altLang="en-US" dirty="0"/>
              <a:t>의 </a:t>
            </a:r>
            <a:r>
              <a:rPr lang="en-US" altLang="ko-KR" dirty="0"/>
              <a:t>[Add Diagram]</a:t>
            </a:r>
            <a:r>
              <a:rPr lang="ko-KR" altLang="en-US" dirty="0"/>
              <a:t>을 더블클릭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4. [EER Diagram] </a:t>
            </a:r>
            <a:r>
              <a:rPr lang="ko-KR" altLang="en-US" dirty="0"/>
              <a:t>탭이 추가 되고 다이어그램을 그릴 수 있는 상태가 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84</a:t>
            </a:fld>
            <a:endParaRPr lang="en-US" dirty="0"/>
          </a:p>
        </p:txBody>
      </p:sp>
      <p:pic>
        <p:nvPicPr>
          <p:cNvPr id="4" name="Picture 2" descr="C:\Users\USER\Desktop\이것이mysql이다\이미지모음\1-9장그림(2019.09.16)\04장그림\04-03.bmp">
            <a:extLst>
              <a:ext uri="{FF2B5EF4-FFF2-40B4-BE49-F238E27FC236}">
                <a16:creationId xmlns:a16="http://schemas.microsoft.com/office/drawing/2014/main" id="{7D3765E6-38C9-A3A4-3E20-3B5340DB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2197682"/>
            <a:ext cx="5462857" cy="211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691A0F-FE35-3F00-909B-902F9F181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830" y="2197682"/>
            <a:ext cx="3490447" cy="316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795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Ch04. </a:t>
            </a:r>
            <a:r>
              <a:rPr lang="ko-KR" altLang="en-US" dirty="0"/>
              <a:t>데이터베이스 모델링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5958125" cy="1847232"/>
          </a:xfrm>
        </p:spPr>
        <p:txBody>
          <a:bodyPr/>
          <a:lstStyle/>
          <a:p>
            <a:r>
              <a:rPr lang="ko-KR" altLang="en-US" dirty="0"/>
              <a:t>데이터베이스 모델링 실습 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5. </a:t>
            </a:r>
            <a:r>
              <a:rPr lang="ko-KR" altLang="en-US" dirty="0"/>
              <a:t>왼쪽의 </a:t>
            </a:r>
            <a:r>
              <a:rPr lang="en-US" altLang="ko-KR" dirty="0"/>
              <a:t>[Place a New Table] </a:t>
            </a:r>
            <a:r>
              <a:rPr lang="ko-KR" altLang="en-US" dirty="0"/>
              <a:t>아이콘을 클릭한 후 빈 화면에서 다시 마우스를 클릭하면 그 위치에 테이블이 생성됨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6. </a:t>
            </a:r>
            <a:r>
              <a:rPr lang="ko-KR" altLang="en-US" dirty="0"/>
              <a:t>다이어그램의 </a:t>
            </a:r>
            <a:r>
              <a:rPr lang="en-US" altLang="ko-KR" dirty="0"/>
              <a:t>table1</a:t>
            </a:r>
            <a:r>
              <a:rPr lang="ko-KR" altLang="en-US" dirty="0"/>
              <a:t>을 </a:t>
            </a:r>
            <a:r>
              <a:rPr lang="ko-KR" altLang="en-US" dirty="0" err="1"/>
              <a:t>더블클릭한</a:t>
            </a:r>
            <a:r>
              <a:rPr lang="ko-KR" altLang="en-US" dirty="0"/>
              <a:t> 후에 고객 테이블</a:t>
            </a:r>
            <a:r>
              <a:rPr lang="en-US" altLang="ko-KR" dirty="0"/>
              <a:t>(</a:t>
            </a:r>
            <a:r>
              <a:rPr lang="en-US" altLang="ko-KR" dirty="0" err="1"/>
              <a:t>userTBL</a:t>
            </a:r>
            <a:r>
              <a:rPr lang="en-US" altLang="ko-KR" dirty="0"/>
              <a:t>)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85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2EB2BE-A969-F620-E073-AADD59166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996986"/>
            <a:ext cx="3791479" cy="3296110"/>
          </a:xfrm>
          <a:prstGeom prst="rect">
            <a:avLst/>
          </a:prstGeom>
        </p:spPr>
      </p:pic>
      <p:sp>
        <p:nvSpPr>
          <p:cNvPr id="8" name="번개 7">
            <a:extLst>
              <a:ext uri="{FF2B5EF4-FFF2-40B4-BE49-F238E27FC236}">
                <a16:creationId xmlns:a16="http://schemas.microsoft.com/office/drawing/2014/main" id="{0C84101E-5A9D-9460-37AB-CE76B893D626}"/>
              </a:ext>
            </a:extLst>
          </p:cNvPr>
          <p:cNvSpPr/>
          <p:nvPr/>
        </p:nvSpPr>
        <p:spPr>
          <a:xfrm>
            <a:off x="8403207" y="3173867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번개 8">
            <a:extLst>
              <a:ext uri="{FF2B5EF4-FFF2-40B4-BE49-F238E27FC236}">
                <a16:creationId xmlns:a16="http://schemas.microsoft.com/office/drawing/2014/main" id="{A6B21A01-4C31-B1BB-9B5A-A19458464B77}"/>
              </a:ext>
            </a:extLst>
          </p:cNvPr>
          <p:cNvSpPr/>
          <p:nvPr/>
        </p:nvSpPr>
        <p:spPr>
          <a:xfrm>
            <a:off x="9253367" y="3129476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BE4FF8B-37EC-FB60-D3A3-F83BB3B0C93B}"/>
              </a:ext>
            </a:extLst>
          </p:cNvPr>
          <p:cNvSpPr/>
          <p:nvPr/>
        </p:nvSpPr>
        <p:spPr>
          <a:xfrm>
            <a:off x="8187183" y="312947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C28257D-DC20-9E58-CBE5-301BA093EBA6}"/>
              </a:ext>
            </a:extLst>
          </p:cNvPr>
          <p:cNvSpPr/>
          <p:nvPr/>
        </p:nvSpPr>
        <p:spPr>
          <a:xfrm>
            <a:off x="9054111" y="3065855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ED8F39-06C6-4058-6646-F7B27BA4A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86" y="2400693"/>
            <a:ext cx="6792273" cy="17623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CD3232F-2381-8EA8-BF4C-D79AEA8CE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4528" y="2719288"/>
            <a:ext cx="1190791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038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Ch04. </a:t>
            </a:r>
            <a:r>
              <a:rPr lang="ko-KR" altLang="en-US" dirty="0"/>
              <a:t>데이터베이스 모델링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5958125" cy="1847232"/>
          </a:xfrm>
        </p:spPr>
        <p:txBody>
          <a:bodyPr/>
          <a:lstStyle/>
          <a:p>
            <a:r>
              <a:rPr lang="ko-KR" altLang="en-US" dirty="0"/>
              <a:t>데이터베이스 모델링 실습 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dirty="0"/>
              <a:t>스스로 해보세요 </a:t>
            </a:r>
            <a:r>
              <a:rPr lang="en-US" altLang="ko-KR" dirty="0"/>
              <a:t>- </a:t>
            </a:r>
            <a:r>
              <a:rPr lang="ko-KR" altLang="en-US" dirty="0"/>
              <a:t>단계 </a:t>
            </a:r>
            <a:r>
              <a:rPr lang="en-US" altLang="ko-KR" dirty="0"/>
              <a:t>7. </a:t>
            </a:r>
            <a:r>
              <a:rPr lang="ko-KR" altLang="en-US" dirty="0"/>
              <a:t>구매 테이블</a:t>
            </a:r>
            <a:r>
              <a:rPr lang="en-US" altLang="ko-KR" dirty="0"/>
              <a:t>(</a:t>
            </a:r>
            <a:r>
              <a:rPr lang="en-US" altLang="ko-KR" dirty="0" err="1"/>
              <a:t>buyTBL</a:t>
            </a:r>
            <a:r>
              <a:rPr lang="en-US" altLang="ko-KR" dirty="0"/>
              <a:t>)</a:t>
            </a:r>
            <a:r>
              <a:rPr lang="ko-KR" altLang="en-US" dirty="0"/>
              <a:t>을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두 테이블의 </a:t>
            </a:r>
            <a:r>
              <a:rPr lang="en-US" altLang="ko-KR" dirty="0"/>
              <a:t>1:N</a:t>
            </a:r>
            <a:r>
              <a:rPr lang="ko-KR" altLang="en-US" dirty="0"/>
              <a:t> 관계를 </a:t>
            </a:r>
            <a:r>
              <a:rPr lang="ko-KR" altLang="en-US" dirty="0" err="1"/>
              <a:t>맺어줌</a:t>
            </a:r>
            <a:r>
              <a:rPr lang="en-US" altLang="ko-KR" dirty="0"/>
              <a:t>(</a:t>
            </a:r>
            <a:r>
              <a:rPr lang="ko-KR" altLang="en-US" dirty="0"/>
              <a:t>기본 키 </a:t>
            </a:r>
            <a:r>
              <a:rPr lang="en-US" altLang="ko-KR" dirty="0"/>
              <a:t>– </a:t>
            </a:r>
            <a:r>
              <a:rPr lang="ko-KR" altLang="en-US" dirty="0"/>
              <a:t>외래 키 관계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1:N </a:t>
            </a:r>
            <a:r>
              <a:rPr lang="ko-KR" altLang="en-US" dirty="0"/>
              <a:t>아이콘 클릭 후 </a:t>
            </a:r>
            <a:r>
              <a:rPr lang="en-US" altLang="ko-KR" dirty="0" err="1"/>
              <a:t>buyTBL</a:t>
            </a:r>
            <a:r>
              <a:rPr lang="ko-KR" altLang="en-US" dirty="0"/>
              <a:t>의 </a:t>
            </a:r>
            <a:r>
              <a:rPr lang="en-US" altLang="ko-KR" dirty="0" err="1"/>
              <a:t>userName</a:t>
            </a:r>
            <a:r>
              <a:rPr lang="en-US" altLang="ko-KR" dirty="0"/>
              <a:t> </a:t>
            </a:r>
            <a:r>
              <a:rPr lang="ko-KR" altLang="en-US" dirty="0"/>
              <a:t>클릭 그리고 </a:t>
            </a:r>
            <a:r>
              <a:rPr lang="en-US" altLang="ko-KR" dirty="0" err="1"/>
              <a:t>userTBL</a:t>
            </a:r>
            <a:r>
              <a:rPr lang="ko-KR" altLang="en-US" dirty="0"/>
              <a:t>의 </a:t>
            </a:r>
            <a:r>
              <a:rPr lang="en-US" altLang="ko-KR" dirty="0" err="1"/>
              <a:t>userName</a:t>
            </a:r>
            <a:r>
              <a:rPr lang="en-US" altLang="ko-KR" dirty="0"/>
              <a:t>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저장</a:t>
            </a:r>
            <a:endParaRPr lang="en-US" altLang="ko-KR" dirty="0"/>
          </a:p>
          <a:p>
            <a:pPr lvl="2"/>
            <a:r>
              <a:rPr lang="en-US" altLang="ko-KR" dirty="0"/>
              <a:t>[File]&gt;&gt;[Save Model]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3"/>
            <a:r>
              <a:rPr lang="ko-KR" altLang="en-US" dirty="0"/>
              <a:t>저장 폴더는 </a:t>
            </a:r>
            <a:r>
              <a:rPr lang="en-US" altLang="ko-KR" dirty="0"/>
              <a:t>C:\Model\</a:t>
            </a:r>
          </a:p>
          <a:p>
            <a:pPr lvl="3"/>
            <a:r>
              <a:rPr lang="ko-KR" altLang="en-US" dirty="0"/>
              <a:t>파일 명은 </a:t>
            </a:r>
            <a:r>
              <a:rPr lang="en-US" altLang="ko-KR" dirty="0" err="1"/>
              <a:t>modelDB.mwb</a:t>
            </a:r>
            <a:endParaRPr lang="en-US" altLang="ko-KR" dirty="0"/>
          </a:p>
          <a:p>
            <a:pPr lvl="1"/>
            <a:r>
              <a:rPr lang="en-US" altLang="ko-KR" dirty="0"/>
              <a:t>EER Diagram </a:t>
            </a:r>
            <a:r>
              <a:rPr lang="ko-KR" altLang="en-US" dirty="0"/>
              <a:t>탭과 </a:t>
            </a:r>
            <a:r>
              <a:rPr lang="en-US" altLang="ko-KR" dirty="0"/>
              <a:t>MySQL Model </a:t>
            </a:r>
            <a:r>
              <a:rPr lang="ko-KR" altLang="en-US" dirty="0"/>
              <a:t>탭 닫음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86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2D3FBF-3078-2CE2-8071-6D6B77497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1321434"/>
            <a:ext cx="5993014" cy="15432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5CEB19-2CC2-0854-5D00-79DDD28DD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1287442"/>
            <a:ext cx="2981741" cy="1505160"/>
          </a:xfrm>
          <a:prstGeom prst="rect">
            <a:avLst/>
          </a:prstGeom>
        </p:spPr>
      </p:pic>
      <p:pic>
        <p:nvPicPr>
          <p:cNvPr id="15" name="Picture 2" descr="C:\Users\USER\Desktop\이것이mysql이다\이미지모음\1-9장그림(2019.09.16)\04장그림\04-09.bmp">
            <a:extLst>
              <a:ext uri="{FF2B5EF4-FFF2-40B4-BE49-F238E27FC236}">
                <a16:creationId xmlns:a16="http://schemas.microsoft.com/office/drawing/2014/main" id="{2DBB23D5-159B-1219-A430-5BEE510F8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018320"/>
            <a:ext cx="5424762" cy="278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번개 16">
            <a:extLst>
              <a:ext uri="{FF2B5EF4-FFF2-40B4-BE49-F238E27FC236}">
                <a16:creationId xmlns:a16="http://schemas.microsoft.com/office/drawing/2014/main" id="{DCDE04EC-9B9C-CA8C-C76D-5140FB6A73CC}"/>
              </a:ext>
            </a:extLst>
          </p:cNvPr>
          <p:cNvSpPr/>
          <p:nvPr/>
        </p:nvSpPr>
        <p:spPr>
          <a:xfrm>
            <a:off x="5914256" y="5320542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696EC6C-82CD-1E13-2990-B18FE0D0F93D}"/>
              </a:ext>
            </a:extLst>
          </p:cNvPr>
          <p:cNvSpPr/>
          <p:nvPr/>
        </p:nvSpPr>
        <p:spPr>
          <a:xfrm>
            <a:off x="5698232" y="527615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번개 18">
            <a:extLst>
              <a:ext uri="{FF2B5EF4-FFF2-40B4-BE49-F238E27FC236}">
                <a16:creationId xmlns:a16="http://schemas.microsoft.com/office/drawing/2014/main" id="{F5B7B874-5E22-1836-709C-775EA2911FA9}"/>
              </a:ext>
            </a:extLst>
          </p:cNvPr>
          <p:cNvSpPr/>
          <p:nvPr/>
        </p:nvSpPr>
        <p:spPr>
          <a:xfrm>
            <a:off x="9480376" y="3587869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0308D4A-8E19-986E-1F0C-DD3C601CFD59}"/>
              </a:ext>
            </a:extLst>
          </p:cNvPr>
          <p:cNvSpPr/>
          <p:nvPr/>
        </p:nvSpPr>
        <p:spPr>
          <a:xfrm>
            <a:off x="9531086" y="336215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1" name="번개 20">
            <a:extLst>
              <a:ext uri="{FF2B5EF4-FFF2-40B4-BE49-F238E27FC236}">
                <a16:creationId xmlns:a16="http://schemas.microsoft.com/office/drawing/2014/main" id="{C864D460-8ED9-C2F5-6D1C-95D76685F052}"/>
              </a:ext>
            </a:extLst>
          </p:cNvPr>
          <p:cNvSpPr/>
          <p:nvPr/>
        </p:nvSpPr>
        <p:spPr>
          <a:xfrm>
            <a:off x="6744072" y="3639492"/>
            <a:ext cx="216000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D1400D-6101-523C-529E-8D1A07922263}"/>
              </a:ext>
            </a:extLst>
          </p:cNvPr>
          <p:cNvSpPr/>
          <p:nvPr/>
        </p:nvSpPr>
        <p:spPr>
          <a:xfrm>
            <a:off x="6528048" y="359510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2513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Ch04. </a:t>
            </a:r>
            <a:r>
              <a:rPr lang="ko-KR" altLang="en-US" dirty="0"/>
              <a:t>데이터베이스 모델링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383428" cy="1847232"/>
          </a:xfrm>
        </p:spPr>
        <p:txBody>
          <a:bodyPr/>
          <a:lstStyle/>
          <a:p>
            <a:r>
              <a:rPr lang="ko-KR" altLang="en-US" dirty="0"/>
              <a:t>데이터베이스 모델링 실습 </a:t>
            </a:r>
            <a:r>
              <a:rPr lang="en-US" altLang="ko-KR" dirty="0"/>
              <a:t>3</a:t>
            </a:r>
          </a:p>
          <a:p>
            <a:pPr lvl="2"/>
            <a:r>
              <a:rPr lang="ko-KR" altLang="en-US" dirty="0"/>
              <a:t>모델링 파일을 실제 데이터베이스에 적용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1. Workbench </a:t>
            </a:r>
            <a:r>
              <a:rPr lang="ko-KR" altLang="en-US" dirty="0"/>
              <a:t>메뉴의 </a:t>
            </a:r>
            <a:r>
              <a:rPr lang="en-US" altLang="ko-KR" dirty="0"/>
              <a:t>[File]&gt;&gt;[Open Model]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선택해서 앞에서 저장한 </a:t>
            </a:r>
            <a:r>
              <a:rPr lang="en-US" altLang="ko-KR" dirty="0" err="1"/>
              <a:t>modelDB.mwb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2. Workbench </a:t>
            </a:r>
            <a:r>
              <a:rPr lang="ko-KR" altLang="en-US" dirty="0"/>
              <a:t>메뉴의 </a:t>
            </a:r>
            <a:r>
              <a:rPr lang="en-US" altLang="ko-KR" dirty="0"/>
              <a:t>[Database]&gt;&gt;[Forward Engineer]</a:t>
            </a:r>
            <a:r>
              <a:rPr lang="ko-KR" altLang="en-US" dirty="0"/>
              <a:t>을 선택 </a:t>
            </a:r>
            <a:r>
              <a:rPr lang="en-US" altLang="ko-KR" dirty="0">
                <a:sym typeface="Wingdings" panose="05000000000000000000" pitchFamily="2" charset="2"/>
              </a:rPr>
              <a:t> Next</a:t>
            </a:r>
            <a:r>
              <a:rPr lang="ko-KR" altLang="en-US" dirty="0">
                <a:sym typeface="Wingdings" panose="05000000000000000000" pitchFamily="2" charset="2"/>
              </a:rPr>
              <a:t> 버튼 클릭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87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4FFC9D-288E-0C7C-32E1-BA38E70AC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255" y="2060848"/>
            <a:ext cx="5063490" cy="396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700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Ch04. </a:t>
            </a:r>
            <a:r>
              <a:rPr lang="ko-KR" altLang="en-US" dirty="0"/>
              <a:t>데이터베이스 모델링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383428" cy="1847232"/>
          </a:xfrm>
        </p:spPr>
        <p:txBody>
          <a:bodyPr/>
          <a:lstStyle/>
          <a:p>
            <a:r>
              <a:rPr lang="ko-KR" altLang="en-US" dirty="0"/>
              <a:t>데이터베이스 모델링 실습 </a:t>
            </a:r>
            <a:r>
              <a:rPr lang="en-US" altLang="ko-KR" dirty="0"/>
              <a:t>3</a:t>
            </a:r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3. Next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4. root </a:t>
            </a:r>
            <a:r>
              <a:rPr lang="ko-KR" altLang="en-US" dirty="0"/>
              <a:t>비밀번호를 물어보면 </a:t>
            </a:r>
            <a:r>
              <a:rPr lang="en-US" altLang="ko-KR" dirty="0"/>
              <a:t>1234 </a:t>
            </a:r>
            <a:r>
              <a:rPr lang="ko-KR" altLang="en-US" dirty="0"/>
              <a:t>입력하고 </a:t>
            </a:r>
            <a:r>
              <a:rPr lang="en-US" altLang="ko-KR" dirty="0"/>
              <a:t>OK </a:t>
            </a:r>
            <a:r>
              <a:rPr lang="ko-KR" altLang="en-US" dirty="0"/>
              <a:t>버튼 </a:t>
            </a:r>
            <a:r>
              <a:rPr lang="ko-KR" altLang="en-US" dirty="0" err="1"/>
              <a:t>글릭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88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E65DFD-BBB2-5D05-29BE-DF826224D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" y="1916832"/>
            <a:ext cx="5063490" cy="39604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1B70CC-289F-5E57-C434-EE6DBD5CA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844" y="2858854"/>
            <a:ext cx="39433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296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Ch04. </a:t>
            </a:r>
            <a:r>
              <a:rPr lang="ko-KR" altLang="en-US" dirty="0"/>
              <a:t>데이터베이스 모델링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383428" cy="1847232"/>
          </a:xfrm>
        </p:spPr>
        <p:txBody>
          <a:bodyPr/>
          <a:lstStyle/>
          <a:p>
            <a:r>
              <a:rPr lang="ko-KR" altLang="en-US" dirty="0"/>
              <a:t>데이터베이스 모델링 실습 </a:t>
            </a:r>
            <a:r>
              <a:rPr lang="en-US" altLang="ko-KR" dirty="0"/>
              <a:t>3</a:t>
            </a:r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5. Next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6. Next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89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597D7E-A2DE-625B-B6E3-84297AD9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772816"/>
            <a:ext cx="5063490" cy="39604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1DE42C-188F-BE51-F47E-20AA72DF1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2816"/>
            <a:ext cx="5063490" cy="396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20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Ch02. MySQL </a:t>
            </a:r>
            <a:r>
              <a:rPr lang="ko-KR" altLang="en-US" dirty="0"/>
              <a:t>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3" cy="1847232"/>
          </a:xfrm>
        </p:spPr>
        <p:txBody>
          <a:bodyPr/>
          <a:lstStyle/>
          <a:p>
            <a:r>
              <a:rPr lang="en-US" altLang="ko-KR" dirty="0"/>
              <a:t>2.2 MySQL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다운 로드 받은 파일</a:t>
            </a:r>
            <a:r>
              <a:rPr lang="en-US" altLang="ko-KR" dirty="0"/>
              <a:t>(mysql-install-community-8.0.17.0) </a:t>
            </a:r>
            <a:r>
              <a:rPr lang="ko-KR" altLang="en-US" dirty="0"/>
              <a:t>클릭 후</a:t>
            </a:r>
            <a:r>
              <a:rPr lang="en-US" altLang="ko-KR" dirty="0"/>
              <a:t> </a:t>
            </a:r>
            <a:r>
              <a:rPr lang="ko-KR" altLang="en-US" dirty="0"/>
              <a:t>대기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9</a:t>
            </a:fld>
            <a:endParaRPr 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1535906"/>
            <a:ext cx="37528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979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Ch04. </a:t>
            </a:r>
            <a:r>
              <a:rPr lang="ko-KR" altLang="en-US" dirty="0"/>
              <a:t>데이터베이스 모델링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383428" cy="1847232"/>
          </a:xfrm>
        </p:spPr>
        <p:txBody>
          <a:bodyPr/>
          <a:lstStyle/>
          <a:p>
            <a:r>
              <a:rPr lang="ko-KR" altLang="en-US" dirty="0"/>
              <a:t>데이터베이스 모델링 실습 </a:t>
            </a:r>
            <a:r>
              <a:rPr lang="en-US" altLang="ko-KR" dirty="0"/>
              <a:t>3</a:t>
            </a:r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7. root</a:t>
            </a:r>
            <a:r>
              <a:rPr lang="ko-KR" altLang="en-US" dirty="0"/>
              <a:t> 비밀번호 </a:t>
            </a:r>
            <a:r>
              <a:rPr lang="en-US" altLang="ko-KR" dirty="0"/>
              <a:t>1234 </a:t>
            </a:r>
            <a:r>
              <a:rPr lang="ko-KR" altLang="en-US" dirty="0"/>
              <a:t>입력 후 </a:t>
            </a:r>
            <a:r>
              <a:rPr lang="en-US" altLang="ko-KR" dirty="0"/>
              <a:t>OK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8. Close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9. EER Diagram </a:t>
            </a:r>
            <a:r>
              <a:rPr lang="ko-KR" altLang="en-US" dirty="0"/>
              <a:t>탭과 </a:t>
            </a:r>
            <a:r>
              <a:rPr lang="en-US" altLang="ko-KR" dirty="0"/>
              <a:t>MySQL Model(</a:t>
            </a:r>
            <a:r>
              <a:rPr lang="en-US" altLang="ko-KR" dirty="0" err="1"/>
              <a:t>modelDB.mwb</a:t>
            </a:r>
            <a:r>
              <a:rPr lang="en-US" altLang="ko-KR" dirty="0"/>
              <a:t>) </a:t>
            </a:r>
            <a:r>
              <a:rPr lang="ko-KR" altLang="en-US" dirty="0"/>
              <a:t>탭 닫음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10. [SCHEMA]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90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20FEBE-6774-8A92-C5CB-1C97F4BDF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6" y="1261760"/>
            <a:ext cx="2105319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759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Ch04. </a:t>
            </a:r>
            <a:r>
              <a:rPr lang="ko-KR" altLang="en-US" dirty="0"/>
              <a:t>데이터베이스 모델링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383428" cy="1847232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데이터베이스 모델링 실습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pPr lvl="2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기존에 존재하는 데이터베이스를 이용해서 다이어그램을 작성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shopDB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의 테이블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인덱스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스토어드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프로시저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트리거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을 다이어그램으로 변경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Workbench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의 메뉴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[Database]&gt;&gt;[Reverse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Engineer]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를 선택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Set Parameters for Connecting to a DBMS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창에서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Next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버튼 클릭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Connect to DBMS and Fetch Information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창에서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3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root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비밀번호 입력 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OK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버튼 클릭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/ Next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버튼 클릭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Select Schemas to Reverse Engineer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창에서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3"/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shopDB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체크 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Next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버튼 클릭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Retrieve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Reverse Engineer Schema Objects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창에서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3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Root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비밀번호 입력 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OK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버튼 클릭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/ Next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버튼 클릭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Select Objects to Reverse Engineer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창에서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3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Execute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버튼 클릭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Reverse Engineering Progress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창에서 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3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Next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버튼 클릭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Rerverse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Engineering Results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창에서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3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Finish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버튼 클릭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저장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3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[File]&gt;&gt;[Save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Model]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‘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ShopDB.mwb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’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91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DA646D-8D79-E56F-9F2C-8F6B470B5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0" y="2459522"/>
            <a:ext cx="2695951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028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MySQL Workbench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방법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383428" cy="1847232"/>
          </a:xfrm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</a:t>
            </a:r>
            <a:r>
              <a:rPr lang="en-US" altLang="ko-KR" dirty="0"/>
              <a:t>Workbench</a:t>
            </a:r>
            <a:r>
              <a:rPr lang="ko-KR" altLang="en-US" dirty="0"/>
              <a:t>의 주요 기능</a:t>
            </a:r>
            <a:endParaRPr lang="en-US" altLang="ko-KR" dirty="0"/>
          </a:p>
          <a:p>
            <a:pPr lvl="1"/>
            <a:r>
              <a:rPr lang="ko-KR" altLang="en-US" dirty="0"/>
              <a:t>데이터베이스 연결 기능</a:t>
            </a:r>
            <a:endParaRPr lang="en-US" altLang="ko-KR" dirty="0"/>
          </a:p>
          <a:p>
            <a:pPr lvl="1"/>
            <a:r>
              <a:rPr lang="ko-KR" altLang="en-US" dirty="0"/>
              <a:t>인스턴스 관리</a:t>
            </a:r>
            <a:endParaRPr lang="en-US" altLang="ko-KR" dirty="0"/>
          </a:p>
          <a:p>
            <a:pPr lvl="1"/>
            <a:r>
              <a:rPr lang="ko-KR" altLang="en-US" dirty="0" err="1"/>
              <a:t>위저드를</a:t>
            </a:r>
            <a:r>
              <a:rPr lang="ko-KR" altLang="en-US" dirty="0"/>
              <a:t> 이용한 </a:t>
            </a:r>
            <a:r>
              <a:rPr lang="en-US" altLang="ko-KR" dirty="0"/>
              <a:t>MySQL</a:t>
            </a:r>
            <a:r>
              <a:rPr lang="ko-KR" altLang="en-US" dirty="0"/>
              <a:t>의 동작</a:t>
            </a:r>
            <a:endParaRPr lang="en-US" altLang="ko-KR" dirty="0"/>
          </a:p>
          <a:p>
            <a:pPr lvl="1"/>
            <a:r>
              <a:rPr lang="ko-KR" altLang="en-US" dirty="0"/>
              <a:t>통합된 기능의 </a:t>
            </a:r>
            <a:r>
              <a:rPr lang="en-US" altLang="ko-KR" dirty="0"/>
              <a:t>SQL </a:t>
            </a:r>
            <a:r>
              <a:rPr lang="ko-KR" altLang="en-US" dirty="0"/>
              <a:t>편집기</a:t>
            </a:r>
            <a:endParaRPr lang="en-US" altLang="ko-KR" dirty="0"/>
          </a:p>
          <a:p>
            <a:pPr lvl="1"/>
            <a:r>
              <a:rPr lang="ko-KR" altLang="en-US" dirty="0"/>
              <a:t>데이터베이스 모델링 기능</a:t>
            </a:r>
            <a:endParaRPr lang="en-US" altLang="ko-KR" dirty="0"/>
          </a:p>
          <a:p>
            <a:pPr lvl="1"/>
            <a:r>
              <a:rPr lang="ko-KR" altLang="en-US" dirty="0"/>
              <a:t>포워드</a:t>
            </a:r>
            <a:r>
              <a:rPr lang="en-US" altLang="ko-KR" dirty="0"/>
              <a:t>/</a:t>
            </a:r>
            <a:r>
              <a:rPr lang="ko-KR" altLang="en-US" dirty="0"/>
              <a:t>리버스 엔지니어링 기능</a:t>
            </a:r>
            <a:endParaRPr lang="en-US" altLang="ko-KR" dirty="0"/>
          </a:p>
          <a:p>
            <a:pPr lvl="1"/>
            <a:r>
              <a:rPr lang="ko-KR" altLang="en-US" dirty="0"/>
              <a:t>데이터베이스 인스턴스 시작</a:t>
            </a:r>
            <a:r>
              <a:rPr lang="en-US" altLang="ko-KR" dirty="0"/>
              <a:t>/</a:t>
            </a:r>
            <a:r>
              <a:rPr lang="ko-KR" altLang="en-US" dirty="0"/>
              <a:t>종료</a:t>
            </a:r>
            <a:endParaRPr lang="en-US" altLang="ko-KR" dirty="0"/>
          </a:p>
          <a:p>
            <a:pPr lvl="1"/>
            <a:r>
              <a:rPr lang="ko-KR" altLang="en-US" dirty="0"/>
              <a:t>데이터베이스 내보내기</a:t>
            </a:r>
            <a:r>
              <a:rPr lang="en-US" altLang="ko-KR" dirty="0"/>
              <a:t>/</a:t>
            </a:r>
            <a:r>
              <a:rPr lang="ko-KR" altLang="en-US" dirty="0"/>
              <a:t>가져오기</a:t>
            </a:r>
            <a:endParaRPr lang="en-US" altLang="ko-KR" dirty="0"/>
          </a:p>
          <a:p>
            <a:pPr lvl="1"/>
            <a:r>
              <a:rPr lang="ko-KR" altLang="en-US" dirty="0"/>
              <a:t>데이터베이스 계정 관리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564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MySQL Workbench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방법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383428" cy="1847232"/>
          </a:xfrm>
        </p:spPr>
        <p:txBody>
          <a:bodyPr/>
          <a:lstStyle/>
          <a:p>
            <a:r>
              <a:rPr lang="en-US" altLang="ko-KR" dirty="0"/>
              <a:t>MySQL Connections </a:t>
            </a:r>
            <a:r>
              <a:rPr lang="ko-KR" altLang="en-US" dirty="0"/>
              <a:t>창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root</a:t>
            </a:r>
          </a:p>
          <a:p>
            <a:pPr lvl="2"/>
            <a:r>
              <a:rPr lang="en-US" altLang="ko-KR" dirty="0"/>
              <a:t>MySQL</a:t>
            </a:r>
            <a:r>
              <a:rPr lang="ko-KR" altLang="en-US" dirty="0"/>
              <a:t>의 관리자인</a:t>
            </a:r>
            <a:r>
              <a:rPr lang="en-US" altLang="ko-KR" dirty="0"/>
              <a:t> ‘root’</a:t>
            </a:r>
            <a:r>
              <a:rPr lang="ko-KR" altLang="en-US" dirty="0"/>
              <a:t>로 로그인</a:t>
            </a:r>
            <a:endParaRPr lang="en-US" altLang="ko-KR" dirty="0"/>
          </a:p>
          <a:p>
            <a:pPr lvl="1"/>
            <a:r>
              <a:rPr lang="en-US" altLang="ko-KR" dirty="0"/>
              <a:t>localhost:3306</a:t>
            </a:r>
          </a:p>
          <a:p>
            <a:pPr lvl="2"/>
            <a:r>
              <a:rPr lang="en-US" altLang="ko-KR" dirty="0"/>
              <a:t>‘localhost’</a:t>
            </a:r>
            <a:r>
              <a:rPr lang="ko-KR" altLang="en-US" dirty="0"/>
              <a:t>는 </a:t>
            </a:r>
            <a:r>
              <a:rPr lang="en-US" altLang="ko-KR" dirty="0"/>
              <a:t>workbench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실행 중인 컴퓨터</a:t>
            </a:r>
            <a:r>
              <a:rPr lang="en-US" altLang="ko-KR" dirty="0"/>
              <a:t>(</a:t>
            </a:r>
            <a:r>
              <a:rPr lang="ko-KR" altLang="en-US" dirty="0"/>
              <a:t>자기 자신</a:t>
            </a:r>
            <a:r>
              <a:rPr lang="en-US" altLang="ko-KR" dirty="0"/>
              <a:t>)</a:t>
            </a:r>
            <a:r>
              <a:rPr lang="ko-KR" altLang="en-US" dirty="0"/>
              <a:t>를 의미</a:t>
            </a:r>
            <a:endParaRPr lang="en-US" altLang="ko-KR" dirty="0"/>
          </a:p>
          <a:p>
            <a:pPr lvl="2"/>
            <a:r>
              <a:rPr lang="en-US" altLang="ko-KR" dirty="0"/>
              <a:t>3306</a:t>
            </a:r>
            <a:r>
              <a:rPr lang="ko-KR" altLang="en-US" dirty="0"/>
              <a:t>은 </a:t>
            </a:r>
            <a:r>
              <a:rPr lang="en-US" altLang="ko-KR" dirty="0"/>
              <a:t>MySQL </a:t>
            </a:r>
            <a:r>
              <a:rPr lang="ko-KR" altLang="en-US" dirty="0"/>
              <a:t>서버와 연결될 수 있는 포트 번호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93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1097695"/>
            <a:ext cx="2305372" cy="876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85198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MySQL Workbench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버전과 실행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8851101" cy="1847232"/>
          </a:xfrm>
        </p:spPr>
        <p:txBody>
          <a:bodyPr/>
          <a:lstStyle/>
          <a:p>
            <a:r>
              <a:rPr lang="ko-KR" altLang="en-US" dirty="0"/>
              <a:t>다른 컴퓨터에서 실행 중인 </a:t>
            </a:r>
            <a:r>
              <a:rPr lang="en-US" altLang="ko-KR" dirty="0"/>
              <a:t>MySQL </a:t>
            </a:r>
            <a:r>
              <a:rPr lang="ko-KR" altLang="en-US" dirty="0"/>
              <a:t>서버와 연결</a:t>
            </a:r>
            <a:endParaRPr lang="en-US" altLang="ko-KR" dirty="0"/>
          </a:p>
          <a:p>
            <a:pPr lvl="2"/>
            <a:r>
              <a:rPr lang="ko-KR" altLang="en-US" dirty="0"/>
              <a:t>옆 이미지에서 </a:t>
            </a:r>
            <a:r>
              <a:rPr lang="en-US" altLang="ko-KR" dirty="0"/>
              <a:t>+ </a:t>
            </a:r>
            <a:r>
              <a:rPr lang="ko-KR" altLang="en-US" dirty="0"/>
              <a:t>아이콘을 클릭하여 다른 </a:t>
            </a:r>
            <a:r>
              <a:rPr lang="en-US" altLang="ko-KR" dirty="0"/>
              <a:t>MySQL </a:t>
            </a:r>
            <a:r>
              <a:rPr lang="ko-KR" altLang="en-US" dirty="0"/>
              <a:t>서버와 연결을 설정할 수 있음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계획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향후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Linux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머신에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MySQL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서버를 설치 한 후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다른 컴퓨터에서 실행 중인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MySQL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서버와 연결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＂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을 시도 해보죠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lvl="1"/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94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360" y="987189"/>
            <a:ext cx="1905266" cy="10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664" y="1844824"/>
            <a:ext cx="5989320" cy="375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094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MySQL Workbench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버전과 실행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 Workbench</a:t>
            </a:r>
            <a:r>
              <a:rPr lang="ko-KR" altLang="en-US" dirty="0"/>
              <a:t>의 화면 구성</a:t>
            </a:r>
            <a:endParaRPr lang="en-US" altLang="ko-KR" dirty="0"/>
          </a:p>
          <a:p>
            <a:pPr lvl="2"/>
            <a:r>
              <a:rPr lang="en-US" altLang="ko-KR" dirty="0"/>
              <a:t>Workbench</a:t>
            </a:r>
            <a:r>
              <a:rPr lang="ko-KR" altLang="en-US" dirty="0"/>
              <a:t> 화면의 오른쪽 상단 아이콘 </a:t>
            </a:r>
            <a:r>
              <a:rPr lang="en-US" altLang="ko-KR" dirty="0"/>
              <a:t>3</a:t>
            </a:r>
            <a:r>
              <a:rPr lang="ko-KR" altLang="en-US" dirty="0"/>
              <a:t>개는 패널 </a:t>
            </a:r>
            <a:r>
              <a:rPr lang="en-US" altLang="ko-KR" dirty="0"/>
              <a:t>3</a:t>
            </a:r>
            <a:r>
              <a:rPr lang="ko-KR" altLang="en-US" dirty="0"/>
              <a:t>개를 </a:t>
            </a:r>
            <a:r>
              <a:rPr lang="en-US" altLang="ko-KR" dirty="0"/>
              <a:t>On/Off</a:t>
            </a:r>
            <a:r>
              <a:rPr lang="ko-KR" altLang="en-US" dirty="0"/>
              <a:t>하는 기능 제공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95</a:t>
            </a:fld>
            <a:endParaRPr lang="en-US" dirty="0"/>
          </a:p>
        </p:txBody>
      </p:sp>
      <p:pic>
        <p:nvPicPr>
          <p:cNvPr id="5" name="Picture 2" descr="C:\Users\USER\Desktop\이것이mysql이다\이미지모음\1-9장그림(2019.09.16)\05장그림\05-08.bmp">
            <a:extLst>
              <a:ext uri="{FF2B5EF4-FFF2-40B4-BE49-F238E27FC236}">
                <a16:creationId xmlns:a16="http://schemas.microsoft.com/office/drawing/2014/main" id="{3070C55B-2311-9C14-A60F-DCFEEC7BE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12" y="1565234"/>
            <a:ext cx="9355063" cy="415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8341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MySQL Workbench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버전과 실행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 Workbench</a:t>
            </a:r>
            <a:r>
              <a:rPr lang="ko-KR" altLang="en-US" dirty="0"/>
              <a:t>의 화면 구성</a:t>
            </a:r>
            <a:endParaRPr lang="en-US" altLang="ko-KR" dirty="0"/>
          </a:p>
          <a:p>
            <a:pPr lvl="1"/>
            <a:r>
              <a:rPr lang="en-US" altLang="ko-KR" dirty="0"/>
              <a:t>Navigator</a:t>
            </a:r>
          </a:p>
          <a:p>
            <a:pPr lvl="2"/>
            <a:r>
              <a:rPr lang="en-US" altLang="ko-KR" dirty="0"/>
              <a:t>Schemas </a:t>
            </a:r>
            <a:r>
              <a:rPr lang="ko-KR" altLang="en-US" dirty="0"/>
              <a:t>탭</a:t>
            </a:r>
            <a:endParaRPr lang="en-US" altLang="ko-KR" dirty="0"/>
          </a:p>
          <a:p>
            <a:pPr lvl="3"/>
            <a:r>
              <a:rPr lang="ko-KR" altLang="en-US" dirty="0"/>
              <a:t>데이터베이스 생성 및 삭제</a:t>
            </a:r>
            <a:endParaRPr lang="en-US" altLang="ko-KR" dirty="0"/>
          </a:p>
          <a:p>
            <a:pPr lvl="3"/>
            <a:r>
              <a:rPr lang="ko-KR" altLang="en-US" dirty="0"/>
              <a:t>데이터베이스 개체</a:t>
            </a:r>
            <a:r>
              <a:rPr lang="en-US" altLang="ko-KR" dirty="0"/>
              <a:t>(</a:t>
            </a:r>
            <a:r>
              <a:rPr lang="ko-KR" altLang="en-US" dirty="0"/>
              <a:t>테이블</a:t>
            </a:r>
            <a:r>
              <a:rPr lang="en-US" altLang="ko-KR" dirty="0"/>
              <a:t>, </a:t>
            </a:r>
            <a:r>
              <a:rPr lang="ko-KR" altLang="en-US" dirty="0"/>
              <a:t>뷰</a:t>
            </a:r>
            <a:r>
              <a:rPr lang="en-US" altLang="ko-KR" dirty="0"/>
              <a:t>, </a:t>
            </a:r>
            <a:r>
              <a:rPr lang="ko-KR" altLang="en-US" dirty="0"/>
              <a:t>인덱스</a:t>
            </a:r>
            <a:r>
              <a:rPr lang="en-US" altLang="ko-KR" dirty="0"/>
              <a:t>, </a:t>
            </a:r>
            <a:r>
              <a:rPr lang="ko-KR" altLang="en-US" dirty="0"/>
              <a:t>저장 프로시저</a:t>
            </a:r>
            <a:r>
              <a:rPr lang="en-US" altLang="ko-KR" dirty="0"/>
              <a:t>, </a:t>
            </a:r>
            <a:r>
              <a:rPr lang="ko-KR" altLang="en-US" dirty="0"/>
              <a:t>함수 등</a:t>
            </a:r>
            <a:r>
              <a:rPr lang="en-US" altLang="ko-KR" dirty="0"/>
              <a:t>)</a:t>
            </a:r>
            <a:r>
              <a:rPr lang="ko-KR" altLang="en-US" dirty="0"/>
              <a:t>을 생성하고 관리</a:t>
            </a:r>
            <a:endParaRPr lang="en-US" altLang="ko-KR" dirty="0"/>
          </a:p>
          <a:p>
            <a:pPr lvl="3"/>
            <a:r>
              <a:rPr lang="ko-KR" altLang="en-US" dirty="0"/>
              <a:t>데이터베이스의 속성을 조회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Administration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탭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3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MANAGEMENT</a:t>
            </a:r>
          </a:p>
          <a:p>
            <a:pPr lvl="4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MySQL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서버의 가동 상태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설치된 폴더 등을 확인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4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MySQL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서버에 연결되어 있는 클라이언트의 정보를 확인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4"/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사용자의 생성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삭제 및 권한 관리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pPr lvl="4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등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3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INSTANCE</a:t>
            </a:r>
          </a:p>
          <a:p>
            <a:pPr lvl="3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PERFORMANCE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96</a:t>
            </a:fld>
            <a:endParaRPr lang="en-US" dirty="0"/>
          </a:p>
        </p:txBody>
      </p:sp>
      <p:pic>
        <p:nvPicPr>
          <p:cNvPr id="4" name="Picture 2" descr="C:\Users\USER\Desktop\이것이mysql이다\이미지모음\1-9장그림(2019.09.16)\05장그림\05-11.bmp">
            <a:extLst>
              <a:ext uri="{FF2B5EF4-FFF2-40B4-BE49-F238E27FC236}">
                <a16:creationId xmlns:a16="http://schemas.microsoft.com/office/drawing/2014/main" id="{C53C0718-CCF5-DF2A-F354-C3EB549E1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809230"/>
            <a:ext cx="3241064" cy="572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4989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MySQL Workbench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버전과 실행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 Workbench</a:t>
            </a:r>
            <a:r>
              <a:rPr lang="ko-KR" altLang="en-US" dirty="0"/>
              <a:t>의 화면 구성</a:t>
            </a:r>
            <a:endParaRPr lang="en-US" altLang="ko-KR" dirty="0"/>
          </a:p>
          <a:p>
            <a:pPr lvl="1"/>
            <a:r>
              <a:rPr lang="en-US" altLang="ko-KR" dirty="0"/>
              <a:t>Navigator</a:t>
            </a:r>
          </a:p>
          <a:p>
            <a:pPr lvl="2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Schemas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탭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3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데이터베이스 생성 및 삭제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3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데이터베이스 개체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테이블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뷰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인덱스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저장 프로시저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함수 등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을 생성하고 관리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3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데이터베이스의 속성을 조회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altLang="ko-KR" dirty="0"/>
              <a:t>Administration </a:t>
            </a:r>
            <a:r>
              <a:rPr lang="ko-KR" altLang="en-US" dirty="0"/>
              <a:t>탭</a:t>
            </a:r>
            <a:endParaRPr lang="en-US" altLang="ko-KR" dirty="0"/>
          </a:p>
          <a:p>
            <a:pPr lvl="3"/>
            <a:r>
              <a:rPr lang="en-US" altLang="ko-KR" dirty="0"/>
              <a:t>MANAGEMENT</a:t>
            </a:r>
          </a:p>
          <a:p>
            <a:pPr lvl="4"/>
            <a:r>
              <a:rPr lang="en-US" altLang="ko-KR" dirty="0"/>
              <a:t>MySQL </a:t>
            </a:r>
            <a:r>
              <a:rPr lang="ko-KR" altLang="en-US" dirty="0"/>
              <a:t>서버의 가동 상태</a:t>
            </a:r>
            <a:r>
              <a:rPr lang="en-US" altLang="ko-KR" dirty="0"/>
              <a:t>, </a:t>
            </a:r>
            <a:r>
              <a:rPr lang="ko-KR" altLang="en-US" dirty="0"/>
              <a:t>설치된 폴더 등을 확인</a:t>
            </a:r>
            <a:endParaRPr lang="en-US" altLang="ko-KR" dirty="0"/>
          </a:p>
          <a:p>
            <a:pPr lvl="4"/>
            <a:r>
              <a:rPr lang="en-US" altLang="ko-KR" dirty="0"/>
              <a:t>MySQL </a:t>
            </a:r>
            <a:r>
              <a:rPr lang="ko-KR" altLang="en-US" dirty="0"/>
              <a:t>서버에 연결되어 있는 클라이언트의 정보를 확인</a:t>
            </a:r>
            <a:endParaRPr lang="en-US" altLang="ko-KR" dirty="0"/>
          </a:p>
          <a:p>
            <a:pPr lvl="4"/>
            <a:r>
              <a:rPr lang="ko-KR" altLang="en-US" b="1" dirty="0">
                <a:solidFill>
                  <a:schemeClr val="accent6"/>
                </a:solidFill>
              </a:rPr>
              <a:t>사용자의 생성</a:t>
            </a:r>
            <a:r>
              <a:rPr lang="en-US" altLang="ko-KR" b="1" dirty="0">
                <a:solidFill>
                  <a:schemeClr val="accent6"/>
                </a:solidFill>
              </a:rPr>
              <a:t>, </a:t>
            </a:r>
            <a:r>
              <a:rPr lang="ko-KR" altLang="en-US" b="1" dirty="0">
                <a:solidFill>
                  <a:schemeClr val="accent6"/>
                </a:solidFill>
              </a:rPr>
              <a:t>삭제 및 권한 관리</a:t>
            </a:r>
            <a:endParaRPr lang="en-US" altLang="ko-KR" b="1" dirty="0">
              <a:solidFill>
                <a:schemeClr val="accent6"/>
              </a:solidFill>
            </a:endParaRPr>
          </a:p>
          <a:p>
            <a:pPr lvl="4"/>
            <a:r>
              <a:rPr lang="ko-KR" altLang="en-US" dirty="0"/>
              <a:t>등</a:t>
            </a:r>
            <a:endParaRPr lang="en-US" altLang="ko-KR" dirty="0"/>
          </a:p>
          <a:p>
            <a:pPr lvl="3"/>
            <a:r>
              <a:rPr lang="en-US" altLang="ko-KR" dirty="0"/>
              <a:t>INSTANCE</a:t>
            </a:r>
          </a:p>
          <a:p>
            <a:pPr lvl="3"/>
            <a:r>
              <a:rPr lang="en-US" altLang="ko-KR" dirty="0"/>
              <a:t>PERFORMANCE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97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1844824"/>
            <a:ext cx="2019582" cy="36676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8184232" y="2636912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3241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MySQL Workbench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버전과 실행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 Workbench</a:t>
            </a:r>
            <a:r>
              <a:rPr lang="ko-KR" altLang="en-US" dirty="0"/>
              <a:t>의 다양한 기능 실습 </a:t>
            </a:r>
            <a:r>
              <a:rPr lang="en-US" altLang="ko-KR" dirty="0"/>
              <a:t>1</a:t>
            </a:r>
          </a:p>
          <a:p>
            <a:pPr lvl="2"/>
            <a:r>
              <a:rPr lang="ko-KR" altLang="en-US" dirty="0"/>
              <a:t>내비게이터의 </a:t>
            </a:r>
            <a:r>
              <a:rPr lang="en-US" altLang="ko-KR" dirty="0"/>
              <a:t>[</a:t>
            </a:r>
            <a:r>
              <a:rPr lang="en-US" altLang="ko-KR" dirty="0" err="1"/>
              <a:t>Schmemas</a:t>
            </a:r>
            <a:r>
              <a:rPr lang="en-US" altLang="ko-KR" dirty="0"/>
              <a:t>] </a:t>
            </a:r>
            <a:r>
              <a:rPr lang="ko-KR" altLang="en-US" dirty="0"/>
              <a:t>탭을 이용해서 </a:t>
            </a:r>
            <a:r>
              <a:rPr lang="en-US" altLang="ko-KR" dirty="0"/>
              <a:t>SQL </a:t>
            </a:r>
            <a:r>
              <a:rPr lang="ko-KR" altLang="en-US" dirty="0"/>
              <a:t>문을 자동 생성할 수 있음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이 기능을 이용하여 객체 생성을 위한 </a:t>
            </a:r>
            <a:r>
              <a:rPr lang="en-US" altLang="ko-KR" dirty="0"/>
              <a:t>SQL </a:t>
            </a:r>
            <a:r>
              <a:rPr lang="ko-KR" altLang="en-US" dirty="0"/>
              <a:t>문을 파악하기 </a:t>
            </a:r>
            <a:r>
              <a:rPr lang="ko-KR" altLang="en-US" dirty="0" err="1"/>
              <a:t>할수</a:t>
            </a:r>
            <a:r>
              <a:rPr lang="ko-KR" altLang="en-US" dirty="0"/>
              <a:t> 있음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98</a:t>
            </a:fld>
            <a:endParaRPr lang="en-US" dirty="0"/>
          </a:p>
        </p:txBody>
      </p:sp>
      <p:pic>
        <p:nvPicPr>
          <p:cNvPr id="5" name="Picture 2" descr="C:\Users\USER\Desktop\이것이mysql이다\이미지모음\1-9장그림(2019.09.16)\05장그림\05-12.bmp">
            <a:extLst>
              <a:ext uri="{FF2B5EF4-FFF2-40B4-BE49-F238E27FC236}">
                <a16:creationId xmlns:a16="http://schemas.microsoft.com/office/drawing/2014/main" id="{6AF35BB4-3C4E-D258-9C46-0402DCDA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36" y="1643636"/>
            <a:ext cx="9910030" cy="473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544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91969" y="90492"/>
            <a:ext cx="11473350" cy="417874"/>
          </a:xfrm>
        </p:spPr>
        <p:txBody>
          <a:bodyPr/>
          <a:lstStyle/>
          <a:p>
            <a:r>
              <a:rPr lang="en-US" altLang="ko-KR" dirty="0"/>
              <a:t>Ch05. MySQL </a:t>
            </a:r>
            <a:r>
              <a:rPr lang="ko-KR" altLang="en-US" dirty="0"/>
              <a:t>유틸리티 사용법 </a:t>
            </a:r>
            <a:r>
              <a:rPr lang="en-US" altLang="ko-KR" dirty="0"/>
              <a:t>/ MySQL Workbench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버전과 실행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81891" y="612290"/>
            <a:ext cx="11617721" cy="1847232"/>
          </a:xfrm>
        </p:spPr>
        <p:txBody>
          <a:bodyPr/>
          <a:lstStyle/>
          <a:p>
            <a:r>
              <a:rPr lang="en-US" altLang="ko-KR" dirty="0"/>
              <a:t>MySQL Workbench</a:t>
            </a:r>
            <a:r>
              <a:rPr lang="ko-KR" altLang="en-US" dirty="0"/>
              <a:t>의 다양한 기능 실습 </a:t>
            </a:r>
            <a:r>
              <a:rPr lang="en-US" altLang="ko-KR" dirty="0"/>
              <a:t>1</a:t>
            </a:r>
          </a:p>
          <a:p>
            <a:pPr lvl="2"/>
            <a:r>
              <a:rPr lang="ko-KR" altLang="en-US" dirty="0"/>
              <a:t>내비게이터의 </a:t>
            </a:r>
            <a:r>
              <a:rPr lang="en-US" altLang="ko-KR" dirty="0"/>
              <a:t>[</a:t>
            </a:r>
            <a:r>
              <a:rPr lang="en-US" altLang="ko-KR" dirty="0" err="1"/>
              <a:t>Schmemas</a:t>
            </a:r>
            <a:r>
              <a:rPr lang="en-US" altLang="ko-KR" dirty="0"/>
              <a:t>] </a:t>
            </a:r>
            <a:r>
              <a:rPr lang="ko-KR" altLang="en-US" dirty="0"/>
              <a:t>탭을 이용해서 </a:t>
            </a:r>
            <a:r>
              <a:rPr lang="en-US" altLang="ko-KR" dirty="0"/>
              <a:t>SQL </a:t>
            </a:r>
            <a:r>
              <a:rPr lang="ko-KR" altLang="en-US" dirty="0"/>
              <a:t>문을 자동 생성할 수 있음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이 기능을 이용하여 객체 생성을 위한 </a:t>
            </a:r>
            <a:r>
              <a:rPr lang="en-US" altLang="ko-KR" dirty="0"/>
              <a:t>SQL </a:t>
            </a:r>
            <a:r>
              <a:rPr lang="ko-KR" altLang="en-US" dirty="0"/>
              <a:t>문을 파악하기 </a:t>
            </a:r>
            <a:r>
              <a:rPr lang="ko-KR" altLang="en-US" dirty="0" err="1"/>
              <a:t>할수</a:t>
            </a:r>
            <a:r>
              <a:rPr lang="ko-KR" altLang="en-US" dirty="0"/>
              <a:t> 있음</a:t>
            </a:r>
            <a:endParaRPr lang="en-US" altLang="ko-KR" dirty="0"/>
          </a:p>
          <a:p>
            <a:pPr lvl="1"/>
            <a:r>
              <a:rPr lang="ko-KR" altLang="en-US" dirty="0"/>
              <a:t>실습</a:t>
            </a:r>
            <a:r>
              <a:rPr lang="en-US" altLang="ko-KR" dirty="0"/>
              <a:t>1-1. ‘</a:t>
            </a:r>
            <a:r>
              <a:rPr lang="en-US" altLang="ko-KR" dirty="0" err="1"/>
              <a:t>shopDB</a:t>
            </a:r>
            <a:r>
              <a:rPr lang="en-US" altLang="ko-KR" dirty="0"/>
              <a:t>’</a:t>
            </a:r>
            <a:r>
              <a:rPr lang="ko-KR" altLang="en-US" dirty="0"/>
              <a:t>의 </a:t>
            </a:r>
            <a:r>
              <a:rPr lang="en-US" altLang="ko-KR" dirty="0"/>
              <a:t>‘</a:t>
            </a:r>
            <a:r>
              <a:rPr lang="en-US" altLang="ko-KR" dirty="0" err="1"/>
              <a:t>memberTBL</a:t>
            </a:r>
            <a:r>
              <a:rPr lang="en-US" altLang="ko-KR" dirty="0"/>
              <a:t>’</a:t>
            </a:r>
            <a:r>
              <a:rPr lang="ko-KR" altLang="en-US" dirty="0"/>
              <a:t>을 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[Send to SQL Edit] &gt;&gt; [Create Statement]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실습</a:t>
            </a:r>
            <a:r>
              <a:rPr lang="en-US" altLang="ko-KR" dirty="0"/>
              <a:t>1-1. ‘</a:t>
            </a:r>
            <a:r>
              <a:rPr lang="en-US" altLang="ko-KR" dirty="0" err="1"/>
              <a:t>shopDB</a:t>
            </a:r>
            <a:r>
              <a:rPr lang="en-US" altLang="ko-KR" dirty="0"/>
              <a:t>’</a:t>
            </a:r>
            <a:r>
              <a:rPr lang="ko-KR" altLang="en-US" dirty="0"/>
              <a:t>의 </a:t>
            </a:r>
            <a:r>
              <a:rPr lang="en-US" altLang="ko-KR" dirty="0"/>
              <a:t>‘</a:t>
            </a:r>
            <a:r>
              <a:rPr lang="en-US" altLang="ko-KR" dirty="0" err="1"/>
              <a:t>memberTBL</a:t>
            </a:r>
            <a:r>
              <a:rPr lang="en-US" altLang="ko-KR" dirty="0"/>
              <a:t>’</a:t>
            </a:r>
            <a:r>
              <a:rPr lang="ko-KR" altLang="en-US" dirty="0"/>
              <a:t>을 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[Send to SQL Edit] &gt;&gt; [Select All Statement]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99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2060848"/>
            <a:ext cx="1905266" cy="2505425"/>
          </a:xfrm>
          <a:prstGeom prst="rect">
            <a:avLst/>
          </a:prstGeom>
        </p:spPr>
      </p:pic>
      <p:sp>
        <p:nvSpPr>
          <p:cNvPr id="10" name="번개 9"/>
          <p:cNvSpPr/>
          <p:nvPr/>
        </p:nvSpPr>
        <p:spPr>
          <a:xfrm>
            <a:off x="2423592" y="3313560"/>
            <a:ext cx="144016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36" y="2060848"/>
            <a:ext cx="7087589" cy="15623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703" y="4941168"/>
            <a:ext cx="3677163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995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4f7c8514ecab08232b64392df256eeeb4d7bf6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YCU 표준 폰트">
      <a:majorFont>
        <a:latin typeface="Arial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40000"/>
            <a:lumOff val="60000"/>
          </a:schemeClr>
        </a:solidFill>
        <a:ln>
          <a:solidFill>
            <a:srgbClr val="FF0000"/>
          </a:solidFill>
        </a:ln>
      </a:spPr>
      <a:bodyPr rtlCol="0" anchor="ctr"/>
      <a:lstStyle>
        <a:defPPr algn="ctr">
          <a:defRPr sz="11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14080</TotalTime>
  <Words>13660</Words>
  <Application>Microsoft Office PowerPoint</Application>
  <PresentationFormat>와이드스크린</PresentationFormat>
  <Paragraphs>2911</Paragraphs>
  <Slides>240</Slides>
  <Notes>238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240</vt:i4>
      </vt:variant>
    </vt:vector>
  </HeadingPairs>
  <TitlesOfParts>
    <vt:vector size="250" baseType="lpstr">
      <vt:lpstr>굴림</vt:lpstr>
      <vt:lpstr>돋움</vt:lpstr>
      <vt:lpstr>맑은 고딕</vt:lpstr>
      <vt:lpstr>맑은고딕</vt:lpstr>
      <vt:lpstr>Arial</vt:lpstr>
      <vt:lpstr>Consolas</vt:lpstr>
      <vt:lpstr>Times New Roman</vt:lpstr>
      <vt:lpstr>Wingdings</vt:lpstr>
      <vt:lpstr>Wingdings 3</vt:lpstr>
      <vt:lpstr>1_Office 테마</vt:lpstr>
      <vt:lpstr>PowerPoint 프레젠테이션</vt:lpstr>
      <vt:lpstr>김성필 박사 프로필</vt:lpstr>
      <vt:lpstr>교육 내용</vt:lpstr>
      <vt:lpstr>Ch01. DBMS 개요와 MySQL 소개</vt:lpstr>
      <vt:lpstr>Ch01. DBMS 개요와 MySQL 소개</vt:lpstr>
      <vt:lpstr>Ch01. DBMS 개요와 MySQL 소개</vt:lpstr>
      <vt:lpstr>Ch01. DBMS 개요와 MySQL 소개</vt:lpstr>
      <vt:lpstr>Ch02. MySQL 설치</vt:lpstr>
      <vt:lpstr>Ch02. MySQL 설치</vt:lpstr>
      <vt:lpstr>Ch02. MySQL 설치</vt:lpstr>
      <vt:lpstr>Ch02. MySQL 설치</vt:lpstr>
      <vt:lpstr>Ch02. MySQL 설치</vt:lpstr>
      <vt:lpstr>Ch02. MySQL 설치</vt:lpstr>
      <vt:lpstr>Ch02. MySQL 설치</vt:lpstr>
      <vt:lpstr>Ch02. MySQL 설치</vt:lpstr>
      <vt:lpstr>Ch02. MySQL 설치</vt:lpstr>
      <vt:lpstr>Ch02. MySQL 설치</vt:lpstr>
      <vt:lpstr>Ch02. MySQL 설치</vt:lpstr>
      <vt:lpstr>Ch02. MySQL 설치</vt:lpstr>
      <vt:lpstr>Ch02. MySQL 설치</vt:lpstr>
      <vt:lpstr>Ch02. MySQL 설치</vt:lpstr>
      <vt:lpstr>Ch02. MySQL 설치</vt:lpstr>
      <vt:lpstr>Ch02. MySQL 설치</vt:lpstr>
      <vt:lpstr>Ch02. MySQL 설치</vt:lpstr>
      <vt:lpstr>Ch02. MySQL 설치</vt:lpstr>
      <vt:lpstr>Ch02. MySQL 설치</vt:lpstr>
      <vt:lpstr>Ch02. MySQL 설치</vt:lpstr>
      <vt:lpstr>Ch02. MySQL 설치</vt:lpstr>
      <vt:lpstr>Ch02. MySQL 설치</vt:lpstr>
      <vt:lpstr>Ch02. MySQL 설치</vt:lpstr>
      <vt:lpstr>Ch02. MySQL 설치</vt:lpstr>
      <vt:lpstr>Ch02. MySQL 설치</vt:lpstr>
      <vt:lpstr>Ch02. MySQL 설치</vt:lpstr>
      <vt:lpstr>Ch02. MySQL 설치</vt:lpstr>
      <vt:lpstr>Ch03. MySQL 전체 운영 실습</vt:lpstr>
      <vt:lpstr>Ch03. MySQL 전체 운영 실습 / 요구 사항 분석과 시스템 설계 그리고 모델링</vt:lpstr>
      <vt:lpstr>Ch03. MySQL 전체 운영 실습 / 요구 사항 분석과 시스템 설계 그리고 모델링</vt:lpstr>
      <vt:lpstr>Ch03. MySQL 전체 운영 실습 / 요구 사항 분석과 시스템 설계 그리고 모델링</vt:lpstr>
      <vt:lpstr>Ch03. MySQL 전체 운영 실습 / 요구 사항 분석과 시스템 설계 그리고 모델링</vt:lpstr>
      <vt:lpstr>Ch03. MySQL 전체 운영 실습 / 요구 사항 분석과 시스템 설계 그리고 모델링</vt:lpstr>
      <vt:lpstr>Ch03. MySQL 전체 운영 실습 / MySQL을 이용한 데이터베이스 구축 절차</vt:lpstr>
      <vt:lpstr>Ch03. MySQL 전체 운영 실습 / MySQL을 이용한 데이터베이스 구축 절차</vt:lpstr>
      <vt:lpstr>Ch03. MySQL 전체 운영 실습 / MySQL을 이용한 데이터베이스 구축 절차</vt:lpstr>
      <vt:lpstr>Ch03. MySQL 전체 운영 실습 / MySQL을 이용한 데이터베이스 구축 절차</vt:lpstr>
      <vt:lpstr>Ch03. MySQL 전체 운영 실습 / MySQL을 이용한 데이터베이스 구축 절차</vt:lpstr>
      <vt:lpstr>Ch03. MySQL 전체 운영 실습 / MySQL을 이용한 데이터베이스 구축 절차</vt:lpstr>
      <vt:lpstr>Ch03. MySQL 전체 운영 실습 / MySQL을 이용한 데이터베이스 구축 절차</vt:lpstr>
      <vt:lpstr>Ch03. MySQL 전체 운영 실습 / MySQL을 이용한 데이터베이스 구축 절차</vt:lpstr>
      <vt:lpstr>Ch03. MySQL 전체 운영 실습 / MySQL을 이용한 데이터베이스 구축 절차</vt:lpstr>
      <vt:lpstr>Ch03. MySQL 전체 운영 실습 / MySQL을 이용한 데이터베이스 구축 절차</vt:lpstr>
      <vt:lpstr>Ch03. MySQL 전체 운영 실습 / MySQL을 이용한 데이터베이스 구축 절차</vt:lpstr>
      <vt:lpstr>Ch03. MySQL 전체 운영 실습 / MySQL을 이용한 데이터베이스 구축 절차</vt:lpstr>
      <vt:lpstr>Ch03. MySQL 전체 운영 실습 / MySQL을 이용한 데이터베이스 구축 절차</vt:lpstr>
      <vt:lpstr>Ch03. MySQL 전체 운영 실습 / MySQL을 이용한 데이터베이스 구축 절차</vt:lpstr>
      <vt:lpstr>Ch03. MySQL 전체 운영 실습 / MySQL을 이용한 데이터베이스 구축 절차</vt:lpstr>
      <vt:lpstr>Ch03. MySQL 전체 운영 실습 / MySQL을 이용한 데이터베이스 구축 절차</vt:lpstr>
      <vt:lpstr>Ch03. MySQL 전체 운영 실습 / MySQL을 이용한 데이터베이스 구축 절차</vt:lpstr>
      <vt:lpstr>Ch03. MySQL 전체 운영 실습 / MySQL을 이용한 데이터베이스 구축 절차</vt:lpstr>
      <vt:lpstr>Ch03. MySQL 전체 운영 실습 / MySQL을 이용한 데이터베이스 구축 절차</vt:lpstr>
      <vt:lpstr>Ch03. MySQL 전체 운영 실습 / MySQL을 이용한 데이터베이스 구축 절차</vt:lpstr>
      <vt:lpstr>Ch03. MySQL 전체 운영 실습 / MySQL을 이용한 데이터베이스 구축 절차</vt:lpstr>
      <vt:lpstr>쉬어 가는 페이지</vt:lpstr>
      <vt:lpstr>Ch03. MySQL 전체 운영 실습 / 테이블 외의 데이터베이스 개체의 활용</vt:lpstr>
      <vt:lpstr>Ch03. MySQL 전체 운영 실습 / 테이블 외의 데이터베이스 개체의 활용</vt:lpstr>
      <vt:lpstr>Ch03. MySQL 전체 운영 실습 / 테이블 외의 데이터베이스 개체의 활용</vt:lpstr>
      <vt:lpstr>Ch03. MySQL 전체 운영 실습 / 테이블 외의 데이터베이스 개체의 활용</vt:lpstr>
      <vt:lpstr>Ch03. MySQL 전체 운영 실습 / 테이블 외의 데이터베이스 개체의 활용</vt:lpstr>
      <vt:lpstr>Ch03. MySQL 전체 운영 실습 / 테이블 외의 데이터베이스 개체의 활용</vt:lpstr>
      <vt:lpstr>Ch03. MySQL 전체 운영 실습 / 테이블 외의 데이터베이스 개체의 활용</vt:lpstr>
      <vt:lpstr>Ch03. MySQL 전체 운영 실습 / 테이블 외의 데이터베이스 개체의 활용</vt:lpstr>
      <vt:lpstr>Ch03. MySQL 전체 운영 실습 / 테이블 외의 데이터베이스 개체의 활용</vt:lpstr>
      <vt:lpstr>Ch03. MySQL 전체 운영 실습 / 테이블 외의 데이터베이스 개체의 활용</vt:lpstr>
      <vt:lpstr>Ch03. MySQL 전체 운영 실습 / 테이블 외의 데이터베이스 개체의 활용</vt:lpstr>
      <vt:lpstr>Ch03. MySQL 전체 운영 실습 / 테이블 외의 데이터베이스 개체의 활용</vt:lpstr>
      <vt:lpstr>Ch03. MySQL 전체 운영 실습 / 테이블 외의 데이터베이스 개체의 활용</vt:lpstr>
      <vt:lpstr>Ch03. MySQL 전체 운영 실습 / 테이블 외의 데이터베이스 개체의 활용</vt:lpstr>
      <vt:lpstr>Ch03. MySQL 전체 운영 실습 / 데이터베이스 백업 및 관리</vt:lpstr>
      <vt:lpstr>Ch04. 데이터베이스 모델링</vt:lpstr>
      <vt:lpstr>Ch04. 데이터베이스 모델링</vt:lpstr>
      <vt:lpstr>Ch04. 데이터베이스 모델링</vt:lpstr>
      <vt:lpstr>Ch04. 데이터베이스 모델링</vt:lpstr>
      <vt:lpstr>Ch04. 데이터베이스 모델링</vt:lpstr>
      <vt:lpstr>Ch04. 데이터베이스 모델링</vt:lpstr>
      <vt:lpstr>Ch04. 데이터베이스 모델링</vt:lpstr>
      <vt:lpstr>Ch04. 데이터베이스 모델링</vt:lpstr>
      <vt:lpstr>Ch04. 데이터베이스 모델링</vt:lpstr>
      <vt:lpstr>Ch04. 데이터베이스 모델링</vt:lpstr>
      <vt:lpstr>Ch04. 데이터베이스 모델링</vt:lpstr>
      <vt:lpstr>Ch04. 데이터베이스 모델링</vt:lpstr>
      <vt:lpstr>Ch04. 데이터베이스 모델링</vt:lpstr>
      <vt:lpstr>Ch04. 데이터베이스 모델링</vt:lpstr>
      <vt:lpstr>Ch05. MySQL 유틸리티 사용법 / MySQL Workbench 사용 방법</vt:lpstr>
      <vt:lpstr>Ch05. MySQL 유틸리티 사용법 / MySQL Workbench 사용 방법</vt:lpstr>
      <vt:lpstr>Ch05. MySQL 유틸리티 사용법 / MySQL Workbench의 버전과 실행</vt:lpstr>
      <vt:lpstr>Ch05. MySQL 유틸리티 사용법 / MySQL Workbench의 버전과 실행</vt:lpstr>
      <vt:lpstr>Ch05. MySQL 유틸리티 사용법 / MySQL Workbench의 버전과 실행</vt:lpstr>
      <vt:lpstr>Ch05. MySQL 유틸리티 사용법 / MySQL Workbench의 버전과 실행</vt:lpstr>
      <vt:lpstr>Ch05. MySQL 유틸리티 사용법 / MySQL Workbench의 버전과 실행</vt:lpstr>
      <vt:lpstr>Ch05. MySQL 유틸리티 사용법 / MySQL Workbench의 버전과 실행</vt:lpstr>
      <vt:lpstr>Ch05. MySQL 유틸리티 사용법 / MySQL Workbench의 버전과 실행</vt:lpstr>
      <vt:lpstr>Ch05. MySQL 유틸리티 사용법 / MySQL Workbench의 버전과 실행</vt:lpstr>
      <vt:lpstr>Ch05. MySQL 유틸리티 사용법 / MySQL Workbench의 버전과 실행</vt:lpstr>
      <vt:lpstr>Ch05. MySQL 유틸리티 사용법 / MySQL Workbench의 버전과 실행</vt:lpstr>
      <vt:lpstr>Ch05. MySQL 유틸리티 사용법 / MySQL Workbench의 버전과 실행</vt:lpstr>
      <vt:lpstr>Ch05. MySQL 유틸리티 사용법 / MySQL Workbench의 버전과 실행</vt:lpstr>
      <vt:lpstr>Ch05. MySQL 유틸리티 사용법 / MySQL Workbench의 버전과 실행</vt:lpstr>
      <vt:lpstr>Ch05. MySQL 유틸리티 사용법 / MySQL Workbench의 버전과 실행</vt:lpstr>
      <vt:lpstr>Ch05. MySQL 유틸리티 사용법 / 외부 MySQL 서버 관리</vt:lpstr>
      <vt:lpstr>Ch05. MySQL 유틸리티 사용법 / 사용자 관리</vt:lpstr>
      <vt:lpstr>Ch05. MySQL 유틸리티 사용법 / 사용자 관리</vt:lpstr>
      <vt:lpstr>Ch05. MySQL 유틸리티 사용법 / 사용자 관리</vt:lpstr>
      <vt:lpstr>Ch05. MySQL 유틸리티 사용법 / 사용자 관리</vt:lpstr>
      <vt:lpstr>Ch05. MySQL 유틸리티 사용법 / 사용자 관리</vt:lpstr>
      <vt:lpstr>Ch05. MySQL 유틸리티 사용법 / 사용자 관리</vt:lpstr>
      <vt:lpstr>Ch05. MySQL 유틸리티 사용법 / 사용자 관리</vt:lpstr>
      <vt:lpstr>Ch05. MySQL 유틸리티 사용법 / 사용자 관리</vt:lpstr>
      <vt:lpstr>Ch05. MySQL 유틸리티 사용법 / 사용자 관리</vt:lpstr>
      <vt:lpstr>Ch06. SQL 기본 / SELECT 문</vt:lpstr>
      <vt:lpstr>Ch06. SQL 기본 / SELECT 문</vt:lpstr>
      <vt:lpstr>Ch06. SQL 기본 / SELECT 문</vt:lpstr>
      <vt:lpstr>Ch06. SQL 기본 / SELECT 문</vt:lpstr>
      <vt:lpstr>Ch06. SQL 기본 / SELECT 문</vt:lpstr>
      <vt:lpstr>Ch06. SQL 기본 / SELECT 문</vt:lpstr>
      <vt:lpstr>Ch06. SQL 기본 / SELECT 문</vt:lpstr>
      <vt:lpstr>Ch06. SQL 기본 / SELECT 문</vt:lpstr>
      <vt:lpstr>Ch06. SQL 기본 / SELECT 문</vt:lpstr>
      <vt:lpstr>Ch06. SQL 기본 / SELECT 문</vt:lpstr>
      <vt:lpstr>Ch06. SQL 기본 / SELECT 문</vt:lpstr>
      <vt:lpstr>Ch06. SQL 기본 / SELECT 문</vt:lpstr>
      <vt:lpstr>Ch06. SQL 기본 / SELECT 문</vt:lpstr>
      <vt:lpstr>Ch06. SQL 기본 / SELECT 문</vt:lpstr>
      <vt:lpstr>Ch06. SQL 기본 / SELECT 문</vt:lpstr>
      <vt:lpstr>Ch06. SQL 기본 / SELECT 문</vt:lpstr>
      <vt:lpstr>Ch06. SQL 기본 / SELECT 문</vt:lpstr>
      <vt:lpstr>Ch06. SQL 기본 / SELECT 문</vt:lpstr>
      <vt:lpstr>Ch06. SQL 기본 / SELECT 문</vt:lpstr>
      <vt:lpstr>Ch06. SQL 기본 / SELECT 문</vt:lpstr>
      <vt:lpstr>Ch06. SQL 기본 / SELECT 문</vt:lpstr>
      <vt:lpstr>Ch06. SQL 기본 / SELECT 문</vt:lpstr>
      <vt:lpstr>Ch06. SQL 기본 / SELECT 문</vt:lpstr>
      <vt:lpstr>Ch06. SQL 기본 / SELECT 문</vt:lpstr>
      <vt:lpstr>Ch06. SQL 기본 / SELECT 문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오늘의 목표</vt:lpstr>
      <vt:lpstr>Ch06. SQL 기본</vt:lpstr>
      <vt:lpstr>Ch06. SQL 기본 / 데이터 변경을 위한 SQL 문</vt:lpstr>
      <vt:lpstr>Ch06. SQL 기본 / 데이터 변경을 위한 SQL 문</vt:lpstr>
      <vt:lpstr>Ch06. SQL 기본 / 데이터 변경을 위한 SQL 문</vt:lpstr>
      <vt:lpstr>Ch06. SQL 기본 / 데이터 변경을 위한 SQL 문</vt:lpstr>
      <vt:lpstr>Ch06. SQL 기본 / 데이터 변경을 위한 SQL 문</vt:lpstr>
      <vt:lpstr>Ch06. SQL 기본 / 데이터 변경을 위한 SQL 문</vt:lpstr>
      <vt:lpstr>Ch06. SQL 기본 / 데이터 변경을 위한 SQL 문</vt:lpstr>
      <vt:lpstr>Ch06. SQL 기본 / 데이터 변경을 위한 SQL 문</vt:lpstr>
      <vt:lpstr>Ch06. SQL 기본 / 데이터 변경을 위한 SQL 문</vt:lpstr>
      <vt:lpstr>Ch06. SQL 기본 / 데이터 변경을 위한 SQL 문</vt:lpstr>
      <vt:lpstr>Ch06. SQL 기본 / 데이터 변경을 위한 SQL 문</vt:lpstr>
      <vt:lpstr>Ch06. SQL 기본 / 데이터 변경을 위한 SQL 문</vt:lpstr>
      <vt:lpstr>Ch06. SQL 기본 / 데이터 변경을 위한 SQL 문</vt:lpstr>
      <vt:lpstr>Ch06. SQL 기본 / 데이터 변경을 위한 SQL 문</vt:lpstr>
      <vt:lpstr>Ch06. SQL 기본 / 데이터 변경을 위한 SQL 문</vt:lpstr>
      <vt:lpstr>Ch06. SQL 기본 / 데이터 변경을 위한 SQL 문</vt:lpstr>
      <vt:lpstr>Ch06. SQL 기본 / 데이터 변경을 위한 SQL 문</vt:lpstr>
      <vt:lpstr>Ch06. SQL 기본 / 데이터 변경을 위한 SQL 문</vt:lpstr>
      <vt:lpstr>Ch06. SQL 기본 / 데이터 변경을 위한 SQL 문</vt:lpstr>
      <vt:lpstr>Ch06. SQL 기본 / 데이터 변경을 위한 SQL 문</vt:lpstr>
      <vt:lpstr>Ch06. SQL 기본 / 데이터 변경을 위한 SQL 문</vt:lpstr>
      <vt:lpstr>Ch06. SQL 기본 / 데이터 변경을 위한 SQL 문</vt:lpstr>
      <vt:lpstr>Ch06. SQL 기본 / 데이터 변경을 위한 SQL 문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  <vt:lpstr>Ch07. SQL 고급 / MySQL의 데이터 형식</vt:lpstr>
    </vt:vector>
  </TitlesOfParts>
  <Company>JEMM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webdesign</dc:creator>
  <cp:lastModifiedBy>user</cp:lastModifiedBy>
  <cp:revision>5818</cp:revision>
  <dcterms:created xsi:type="dcterms:W3CDTF">2006-05-09T06:23:44Z</dcterms:created>
  <dcterms:modified xsi:type="dcterms:W3CDTF">2024-02-02T00:00:52Z</dcterms:modified>
</cp:coreProperties>
</file>